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8"/>
  </p:notesMasterIdLst>
  <p:handoutMasterIdLst>
    <p:handoutMasterId r:id="rId49"/>
  </p:handoutMasterIdLst>
  <p:sldIdLst>
    <p:sldId id="547" r:id="rId2"/>
    <p:sldId id="550" r:id="rId3"/>
    <p:sldId id="737" r:id="rId4"/>
    <p:sldId id="689" r:id="rId5"/>
    <p:sldId id="708" r:id="rId6"/>
    <p:sldId id="704" r:id="rId7"/>
    <p:sldId id="691" r:id="rId8"/>
    <p:sldId id="692" r:id="rId9"/>
    <p:sldId id="694" r:id="rId10"/>
    <p:sldId id="693" r:id="rId11"/>
    <p:sldId id="695" r:id="rId12"/>
    <p:sldId id="697" r:id="rId13"/>
    <p:sldId id="696" r:id="rId14"/>
    <p:sldId id="698" r:id="rId15"/>
    <p:sldId id="699" r:id="rId16"/>
    <p:sldId id="700" r:id="rId17"/>
    <p:sldId id="701" r:id="rId18"/>
    <p:sldId id="702" r:id="rId19"/>
    <p:sldId id="703" r:id="rId20"/>
    <p:sldId id="706" r:id="rId21"/>
    <p:sldId id="738" r:id="rId22"/>
    <p:sldId id="707" r:id="rId23"/>
    <p:sldId id="744" r:id="rId24"/>
    <p:sldId id="709" r:id="rId25"/>
    <p:sldId id="721" r:id="rId26"/>
    <p:sldId id="723" r:id="rId27"/>
    <p:sldId id="724" r:id="rId28"/>
    <p:sldId id="747" r:id="rId29"/>
    <p:sldId id="749" r:id="rId30"/>
    <p:sldId id="748" r:id="rId31"/>
    <p:sldId id="750" r:id="rId32"/>
    <p:sldId id="751" r:id="rId33"/>
    <p:sldId id="752" r:id="rId34"/>
    <p:sldId id="753" r:id="rId35"/>
    <p:sldId id="754" r:id="rId36"/>
    <p:sldId id="755" r:id="rId37"/>
    <p:sldId id="756" r:id="rId38"/>
    <p:sldId id="757" r:id="rId39"/>
    <p:sldId id="735" r:id="rId40"/>
    <p:sldId id="739" r:id="rId41"/>
    <p:sldId id="743" r:id="rId42"/>
    <p:sldId id="562" r:id="rId43"/>
    <p:sldId id="554" r:id="rId44"/>
    <p:sldId id="745" r:id="rId45"/>
    <p:sldId id="552" r:id="rId46"/>
    <p:sldId id="553" r:id="rId4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737"/>
            <p14:sldId id="689"/>
            <p14:sldId id="708"/>
            <p14:sldId id="704"/>
            <p14:sldId id="691"/>
            <p14:sldId id="692"/>
            <p14:sldId id="694"/>
            <p14:sldId id="693"/>
            <p14:sldId id="695"/>
            <p14:sldId id="697"/>
            <p14:sldId id="696"/>
            <p14:sldId id="698"/>
            <p14:sldId id="699"/>
            <p14:sldId id="700"/>
            <p14:sldId id="701"/>
            <p14:sldId id="702"/>
            <p14:sldId id="703"/>
            <p14:sldId id="706"/>
            <p14:sldId id="738"/>
            <p14:sldId id="707"/>
            <p14:sldId id="744"/>
            <p14:sldId id="709"/>
            <p14:sldId id="721"/>
            <p14:sldId id="723"/>
            <p14:sldId id="724"/>
            <p14:sldId id="747"/>
            <p14:sldId id="749"/>
            <p14:sldId id="748"/>
            <p14:sldId id="750"/>
            <p14:sldId id="751"/>
            <p14:sldId id="752"/>
            <p14:sldId id="753"/>
            <p14:sldId id="754"/>
            <p14:sldId id="755"/>
            <p14:sldId id="756"/>
            <p14:sldId id="757"/>
            <p14:sldId id="735"/>
            <p14:sldId id="739"/>
            <p14:sldId id="743"/>
            <p14:sldId id="562"/>
            <p14:sldId id="554"/>
            <p14:sldId id="745"/>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4" autoAdjust="0"/>
    <p:restoredTop sz="94660"/>
  </p:normalViewPr>
  <p:slideViewPr>
    <p:cSldViewPr>
      <p:cViewPr varScale="1">
        <p:scale>
          <a:sx n="74" d="100"/>
          <a:sy n="74" d="100"/>
        </p:scale>
        <p:origin x="522" y="66"/>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2019-09-20</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9/20/2019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24</a:t>
            </a:fld>
            <a:endParaRPr lang="en-CA"/>
          </a:p>
        </p:txBody>
      </p:sp>
    </p:spTree>
    <p:extLst>
      <p:ext uri="{BB962C8B-B14F-4D97-AF65-F5344CB8AC3E}">
        <p14:creationId xmlns:p14="http://schemas.microsoft.com/office/powerpoint/2010/main" val="1242543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The call stack and recursion etc.</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6840760" cy="1470025"/>
          </a:xfrm>
        </p:spPr>
        <p:txBody>
          <a:bodyPr>
            <a:normAutofit fontScale="90000"/>
          </a:bodyPr>
          <a:lstStyle/>
          <a:p>
            <a:r>
              <a:rPr lang="en-CA" dirty="0" smtClean="0"/>
              <a:t>The </a:t>
            </a:r>
            <a:r>
              <a:rPr lang="en-CA" smtClean="0"/>
              <a:t>call </a:t>
            </a:r>
            <a:r>
              <a:rPr lang="en-CA" smtClean="0"/>
              <a:t>stack</a:t>
            </a:r>
            <a:endParaRPr lang="en-CA" sz="2800"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a:t>The memory for the </a:t>
            </a:r>
            <a:r>
              <a:rPr lang="en-CA" dirty="0" smtClean="0"/>
              <a:t>two local </a:t>
            </a:r>
            <a:r>
              <a:rPr lang="en-CA" dirty="0"/>
              <a:t>variables for </a:t>
            </a:r>
            <a:r>
              <a:rPr lang="en-CA" dirty="0">
                <a:solidFill>
                  <a:srgbClr val="00B050"/>
                </a:solidFill>
                <a:latin typeface="Consolas" panose="020B0609020204030204" pitchFamily="49" charset="0"/>
                <a:cs typeface="Consolas" panose="020B0609020204030204" pitchFamily="49" charset="0"/>
              </a:rPr>
              <a:t>int </a:t>
            </a:r>
            <a:r>
              <a:rPr lang="en-CA" dirty="0" smtClean="0">
                <a:solidFill>
                  <a:srgbClr val="00B050"/>
                </a:solidFill>
                <a:latin typeface="Consolas" panose="020B0609020204030204" pitchFamily="49" charset="0"/>
                <a:cs typeface="Consolas" panose="020B0609020204030204" pitchFamily="49" charset="0"/>
              </a:rPr>
              <a:t>g(…)</a:t>
            </a:r>
            <a:r>
              <a:rPr lang="en-CA" dirty="0" smtClean="0"/>
              <a:t> </a:t>
            </a:r>
            <a:r>
              <a:rPr lang="en-CA" dirty="0"/>
              <a:t>now appears on top of the parameters</a:t>
            </a:r>
          </a:p>
          <a:p>
            <a:endParaRPr lang="en-CA" dirty="0"/>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4537" y="3933056"/>
            <a:ext cx="4608585"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129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smtClean="0"/>
              <a:t>When </a:t>
            </a:r>
            <a:r>
              <a:rPr lang="en-CA" dirty="0" smtClean="0">
                <a:solidFill>
                  <a:srgbClr val="00B050"/>
                </a:solidFill>
                <a:latin typeface="Consolas" panose="020B0609020204030204" pitchFamily="49" charset="0"/>
                <a:cs typeface="Consolas" panose="020B0609020204030204" pitchFamily="49" charset="0"/>
              </a:rPr>
              <a:t>int g(…)</a:t>
            </a:r>
            <a:r>
              <a:rPr lang="en-CA" dirty="0" smtClean="0"/>
              <a:t> is read to return, it puts its return value on the top of the stack</a:t>
            </a:r>
          </a:p>
          <a:p>
            <a:pPr lvl="1"/>
            <a:r>
              <a:rPr lang="en-CA" dirty="0" smtClean="0"/>
              <a:t>The function </a:t>
            </a:r>
            <a:r>
              <a:rPr lang="en-CA" dirty="0" smtClean="0">
                <a:solidFill>
                  <a:srgbClr val="0070C0"/>
                </a:solidFill>
                <a:latin typeface="Consolas" panose="020B0609020204030204" pitchFamily="49" charset="0"/>
                <a:cs typeface="Consolas" panose="020B0609020204030204" pitchFamily="49" charset="0"/>
              </a:rPr>
              <a:t>int f(…)</a:t>
            </a:r>
            <a:r>
              <a:rPr lang="en-CA" dirty="0" smtClean="0"/>
              <a:t> must immediately store or use that value</a:t>
            </a:r>
            <a:endParaRPr lang="en-CA"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4537" y="3933056"/>
            <a:ext cx="4608585"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068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smtClean="0"/>
              <a:t>The function </a:t>
            </a:r>
            <a:r>
              <a:rPr lang="en-CA" dirty="0">
                <a:solidFill>
                  <a:srgbClr val="0070C0"/>
                </a:solidFill>
                <a:latin typeface="Consolas" panose="020B0609020204030204" pitchFamily="49" charset="0"/>
                <a:cs typeface="Consolas" panose="020B0609020204030204" pitchFamily="49" charset="0"/>
              </a:rPr>
              <a:t>int </a:t>
            </a:r>
            <a:r>
              <a:rPr lang="en-CA" dirty="0" smtClean="0">
                <a:solidFill>
                  <a:srgbClr val="0070C0"/>
                </a:solidFill>
                <a:latin typeface="Consolas" panose="020B0609020204030204" pitchFamily="49" charset="0"/>
                <a:cs typeface="Consolas" panose="020B0609020204030204" pitchFamily="49" charset="0"/>
              </a:rPr>
              <a:t>f(…)</a:t>
            </a:r>
            <a:r>
              <a:rPr lang="en-CA" dirty="0" smtClean="0"/>
              <a:t> continues to execute</a:t>
            </a:r>
          </a:p>
          <a:p>
            <a:pPr lvl="1"/>
            <a:r>
              <a:rPr lang="en-CA" dirty="0" smtClean="0"/>
              <a:t>The values of the parameters or local variables have not been changed by the call to </a:t>
            </a:r>
            <a:r>
              <a:rPr lang="en-CA" dirty="0" smtClean="0">
                <a:solidFill>
                  <a:srgbClr val="00B050"/>
                </a:solidFill>
                <a:latin typeface="Consolas" panose="020B0609020204030204" pitchFamily="49" charset="0"/>
                <a:cs typeface="Consolas" panose="020B0609020204030204" pitchFamily="49" charset="0"/>
              </a:rPr>
              <a:t>int g(…)</a:t>
            </a:r>
            <a:endParaRPr lang="en-CA" dirty="0">
              <a:solidFill>
                <a:srgbClr val="00B050"/>
              </a:solidFill>
              <a:latin typeface="Consolas" panose="020B0609020204030204" pitchFamily="49" charset="0"/>
              <a:cs typeface="Consolas" panose="020B0609020204030204" pitchFamily="49" charset="0"/>
            </a:endParaRPr>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4537" y="3933056"/>
            <a:ext cx="4608585"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024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a:t>When </a:t>
            </a:r>
            <a:r>
              <a:rPr lang="en-CA" dirty="0">
                <a:solidFill>
                  <a:srgbClr val="0070C0"/>
                </a:solidFill>
                <a:latin typeface="Consolas" panose="020B0609020204030204" pitchFamily="49" charset="0"/>
                <a:cs typeface="Consolas" panose="020B0609020204030204" pitchFamily="49" charset="0"/>
              </a:rPr>
              <a:t>int </a:t>
            </a:r>
            <a:r>
              <a:rPr lang="en-CA" dirty="0" smtClean="0">
                <a:solidFill>
                  <a:srgbClr val="0070C0"/>
                </a:solidFill>
                <a:latin typeface="Consolas" panose="020B0609020204030204" pitchFamily="49" charset="0"/>
                <a:cs typeface="Consolas" panose="020B0609020204030204" pitchFamily="49" charset="0"/>
              </a:rPr>
              <a:t>f(…)</a:t>
            </a:r>
            <a:r>
              <a:rPr lang="en-CA" dirty="0" smtClean="0"/>
              <a:t> </a:t>
            </a:r>
            <a:r>
              <a:rPr lang="en-CA" dirty="0"/>
              <a:t>is read to return, it puts its return value on the top of the stack</a:t>
            </a:r>
          </a:p>
          <a:p>
            <a:pPr lvl="1"/>
            <a:r>
              <a:rPr lang="en-CA" dirty="0"/>
              <a:t>The function </a:t>
            </a:r>
            <a:r>
              <a:rPr lang="en-CA" dirty="0">
                <a:solidFill>
                  <a:srgbClr val="FF0000"/>
                </a:solidFill>
                <a:latin typeface="Consolas" panose="020B0609020204030204" pitchFamily="49" charset="0"/>
                <a:cs typeface="Consolas" panose="020B0609020204030204" pitchFamily="49" charset="0"/>
              </a:rPr>
              <a:t>int </a:t>
            </a:r>
            <a:r>
              <a:rPr lang="en-CA" dirty="0" smtClean="0">
                <a:solidFill>
                  <a:srgbClr val="FF0000"/>
                </a:solidFill>
                <a:latin typeface="Consolas" panose="020B0609020204030204" pitchFamily="49" charset="0"/>
                <a:cs typeface="Consolas" panose="020B0609020204030204" pitchFamily="49" charset="0"/>
              </a:rPr>
              <a:t>main()</a:t>
            </a:r>
            <a:r>
              <a:rPr lang="en-CA" dirty="0" smtClean="0"/>
              <a:t> </a:t>
            </a:r>
            <a:r>
              <a:rPr lang="en-CA" dirty="0"/>
              <a:t>must immediately store or use that value</a:t>
            </a: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4537" y="3933056"/>
            <a:ext cx="4608585"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643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a:t>The function </a:t>
            </a:r>
            <a:r>
              <a:rPr lang="en-CA" dirty="0">
                <a:solidFill>
                  <a:srgbClr val="FF0000"/>
                </a:solidFill>
                <a:latin typeface="Consolas" panose="020B0609020204030204" pitchFamily="49" charset="0"/>
                <a:cs typeface="Consolas" panose="020B0609020204030204" pitchFamily="49" charset="0"/>
              </a:rPr>
              <a:t>int </a:t>
            </a:r>
            <a:r>
              <a:rPr lang="en-CA" dirty="0" smtClean="0">
                <a:solidFill>
                  <a:srgbClr val="FF0000"/>
                </a:solidFill>
                <a:latin typeface="Consolas" panose="020B0609020204030204" pitchFamily="49" charset="0"/>
                <a:cs typeface="Consolas" panose="020B0609020204030204" pitchFamily="49" charset="0"/>
              </a:rPr>
              <a:t>main()</a:t>
            </a:r>
            <a:r>
              <a:rPr lang="en-CA" dirty="0" smtClean="0"/>
              <a:t> </a:t>
            </a:r>
            <a:r>
              <a:rPr lang="en-CA" dirty="0"/>
              <a:t>continues to execute</a:t>
            </a:r>
          </a:p>
          <a:p>
            <a:pPr lvl="1"/>
            <a:r>
              <a:rPr lang="en-CA" dirty="0"/>
              <a:t>The values of the </a:t>
            </a:r>
            <a:r>
              <a:rPr lang="en-CA" dirty="0" smtClean="0"/>
              <a:t>local variables of </a:t>
            </a:r>
            <a:r>
              <a:rPr lang="en-CA" dirty="0">
                <a:solidFill>
                  <a:srgbClr val="FF0000"/>
                </a:solidFill>
                <a:latin typeface="Consolas" panose="020B0609020204030204" pitchFamily="49" charset="0"/>
                <a:cs typeface="Consolas" panose="020B0609020204030204" pitchFamily="49" charset="0"/>
              </a:rPr>
              <a:t>int main()</a:t>
            </a:r>
            <a:r>
              <a:rPr lang="en-CA" dirty="0" smtClean="0"/>
              <a:t> </a:t>
            </a:r>
            <a:r>
              <a:rPr lang="en-CA" dirty="0"/>
              <a:t>have not been changed by the call </a:t>
            </a:r>
            <a:r>
              <a:rPr lang="en-CA" dirty="0" smtClean="0"/>
              <a:t>to </a:t>
            </a:r>
            <a:r>
              <a:rPr lang="en-CA" dirty="0" smtClean="0">
                <a:solidFill>
                  <a:srgbClr val="0070C0"/>
                </a:solidFill>
                <a:latin typeface="Consolas" panose="020B0609020204030204" pitchFamily="49" charset="0"/>
                <a:cs typeface="Consolas" panose="020B0609020204030204" pitchFamily="49" charset="0"/>
              </a:rPr>
              <a:t>int f(…)</a:t>
            </a:r>
            <a:r>
              <a:rPr lang="en-CA" dirty="0" smtClean="0"/>
              <a:t> or the subsequent call to </a:t>
            </a:r>
            <a:r>
              <a:rPr lang="en-CA" dirty="0" smtClean="0">
                <a:solidFill>
                  <a:srgbClr val="00B050"/>
                </a:solidFill>
                <a:latin typeface="Consolas" panose="020B0609020204030204" pitchFamily="49" charset="0"/>
                <a:cs typeface="Consolas" panose="020B0609020204030204" pitchFamily="49" charset="0"/>
              </a:rPr>
              <a:t>int </a:t>
            </a:r>
            <a:r>
              <a:rPr lang="en-CA" dirty="0">
                <a:solidFill>
                  <a:srgbClr val="00B050"/>
                </a:solidFill>
                <a:latin typeface="Consolas" panose="020B0609020204030204" pitchFamily="49" charset="0"/>
                <a:cs typeface="Consolas" panose="020B0609020204030204" pitchFamily="49" charset="0"/>
              </a:rPr>
              <a:t>g(…)</a:t>
            </a:r>
          </a:p>
          <a:p>
            <a:endParaRPr lang="en-CA" dirty="0"/>
          </a:p>
        </p:txBody>
      </p:sp>
      <p:pic>
        <p:nvPicPr>
          <p:cNvPr id="4" name="Picture 8" descr="C:\Users\dwharder\Desktop\stack.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7" y="3933056"/>
            <a:ext cx="4608586"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835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a:t>The function </a:t>
            </a:r>
            <a:r>
              <a:rPr lang="en-CA" dirty="0">
                <a:solidFill>
                  <a:srgbClr val="FF0000"/>
                </a:solidFill>
                <a:latin typeface="Consolas" panose="020B0609020204030204" pitchFamily="49" charset="0"/>
                <a:cs typeface="Consolas" panose="020B0609020204030204" pitchFamily="49" charset="0"/>
              </a:rPr>
              <a:t>int main()</a:t>
            </a:r>
            <a:r>
              <a:rPr lang="en-CA" dirty="0">
                <a:solidFill>
                  <a:srgbClr val="FF0000"/>
                </a:solidFill>
              </a:rPr>
              <a:t> </a:t>
            </a:r>
            <a:r>
              <a:rPr lang="en-CA" dirty="0"/>
              <a:t>calls </a:t>
            </a:r>
            <a:r>
              <a:rPr lang="en-CA" dirty="0">
                <a:solidFill>
                  <a:srgbClr val="00B050"/>
                </a:solidFill>
                <a:latin typeface="Consolas" panose="020B0609020204030204" pitchFamily="49" charset="0"/>
                <a:cs typeface="Consolas" panose="020B0609020204030204" pitchFamily="49" charset="0"/>
              </a:rPr>
              <a:t>int </a:t>
            </a:r>
            <a:r>
              <a:rPr lang="en-CA" dirty="0" smtClean="0">
                <a:solidFill>
                  <a:srgbClr val="00B050"/>
                </a:solidFill>
                <a:latin typeface="Consolas" panose="020B0609020204030204" pitchFamily="49" charset="0"/>
                <a:cs typeface="Consolas" panose="020B0609020204030204" pitchFamily="49" charset="0"/>
              </a:rPr>
              <a:t>g(…)</a:t>
            </a:r>
            <a:endParaRPr lang="en-CA" dirty="0">
              <a:solidFill>
                <a:srgbClr val="00B050"/>
              </a:solidFill>
              <a:latin typeface="Consolas" panose="020B0609020204030204" pitchFamily="49" charset="0"/>
              <a:cs typeface="Consolas" panose="020B0609020204030204" pitchFamily="49" charset="0"/>
            </a:endParaRPr>
          </a:p>
          <a:p>
            <a:pPr lvl="1"/>
            <a:r>
              <a:rPr lang="en-CA" dirty="0"/>
              <a:t>The </a:t>
            </a:r>
            <a:r>
              <a:rPr lang="en-CA" dirty="0" smtClean="0"/>
              <a:t>one argument is </a:t>
            </a:r>
            <a:r>
              <a:rPr lang="en-CA" dirty="0"/>
              <a:t>put onto the stack</a:t>
            </a:r>
          </a:p>
          <a:p>
            <a:pPr lvl="1"/>
            <a:r>
              <a:rPr lang="en-CA" dirty="0" smtClean="0"/>
              <a:t>This is </a:t>
            </a:r>
            <a:r>
              <a:rPr lang="en-CA" dirty="0"/>
              <a:t>now the </a:t>
            </a:r>
            <a:r>
              <a:rPr lang="en-CA" dirty="0" smtClean="0"/>
              <a:t>parameter </a:t>
            </a:r>
            <a:r>
              <a:rPr lang="en-CA" dirty="0" smtClean="0">
                <a:latin typeface="Consolas" panose="020B0609020204030204" pitchFamily="49" charset="0"/>
                <a:cs typeface="Consolas" panose="020B0609020204030204" pitchFamily="49" charset="0"/>
              </a:rPr>
              <a:t>'m'</a:t>
            </a:r>
            <a:r>
              <a:rPr lang="en-CA" dirty="0" smtClean="0"/>
              <a:t> for </a:t>
            </a:r>
            <a:r>
              <a:rPr lang="en-CA" dirty="0">
                <a:solidFill>
                  <a:srgbClr val="00B050"/>
                </a:solidFill>
                <a:latin typeface="Consolas" panose="020B0609020204030204" pitchFamily="49" charset="0"/>
                <a:cs typeface="Consolas" panose="020B0609020204030204" pitchFamily="49" charset="0"/>
              </a:rPr>
              <a:t>int </a:t>
            </a:r>
            <a:r>
              <a:rPr lang="en-CA" dirty="0" smtClean="0">
                <a:solidFill>
                  <a:srgbClr val="00B050"/>
                </a:solidFill>
                <a:latin typeface="Consolas" panose="020B0609020204030204" pitchFamily="49" charset="0"/>
                <a:cs typeface="Consolas" panose="020B0609020204030204" pitchFamily="49" charset="0"/>
              </a:rPr>
              <a:t>g(…)</a:t>
            </a:r>
            <a:endParaRPr lang="en-CA" dirty="0">
              <a:solidFill>
                <a:srgbClr val="00B050"/>
              </a:solidFill>
              <a:latin typeface="Consolas" panose="020B0609020204030204" pitchFamily="49" charset="0"/>
              <a:cs typeface="Consolas" panose="020B0609020204030204" pitchFamily="49" charset="0"/>
            </a:endParaRPr>
          </a:p>
          <a:p>
            <a:endParaRPr lang="en-CA"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4537" y="3933056"/>
            <a:ext cx="4608585"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707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a:t>The memory for the two local variables for </a:t>
            </a:r>
            <a:r>
              <a:rPr lang="en-CA" dirty="0">
                <a:solidFill>
                  <a:srgbClr val="00B050"/>
                </a:solidFill>
                <a:latin typeface="Consolas" panose="020B0609020204030204" pitchFamily="49" charset="0"/>
                <a:cs typeface="Consolas" panose="020B0609020204030204" pitchFamily="49" charset="0"/>
              </a:rPr>
              <a:t>int g(…)</a:t>
            </a:r>
            <a:r>
              <a:rPr lang="en-CA" dirty="0"/>
              <a:t> now appears on top of the parameters</a:t>
            </a:r>
          </a:p>
          <a:p>
            <a:pPr marL="0" indent="0">
              <a:buNone/>
            </a:pPr>
            <a:endParaRPr lang="en-CA"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4537" y="3933056"/>
            <a:ext cx="4608585"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26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a:t>When </a:t>
            </a:r>
            <a:r>
              <a:rPr lang="en-CA" dirty="0">
                <a:solidFill>
                  <a:srgbClr val="00B050"/>
                </a:solidFill>
                <a:latin typeface="Consolas" panose="020B0609020204030204" pitchFamily="49" charset="0"/>
                <a:cs typeface="Consolas" panose="020B0609020204030204" pitchFamily="49" charset="0"/>
              </a:rPr>
              <a:t>int g(…)</a:t>
            </a:r>
            <a:r>
              <a:rPr lang="en-CA" dirty="0"/>
              <a:t> is read to return, it puts its return value on the top of the stack</a:t>
            </a:r>
          </a:p>
          <a:p>
            <a:pPr lvl="1"/>
            <a:r>
              <a:rPr lang="en-CA" dirty="0"/>
              <a:t>The function </a:t>
            </a:r>
            <a:r>
              <a:rPr lang="en-CA" dirty="0">
                <a:solidFill>
                  <a:srgbClr val="FF0000"/>
                </a:solidFill>
                <a:latin typeface="Consolas" panose="020B0609020204030204" pitchFamily="49" charset="0"/>
                <a:cs typeface="Consolas" panose="020B0609020204030204" pitchFamily="49" charset="0"/>
              </a:rPr>
              <a:t>int </a:t>
            </a:r>
            <a:r>
              <a:rPr lang="en-CA" dirty="0" smtClean="0">
                <a:solidFill>
                  <a:srgbClr val="FF0000"/>
                </a:solidFill>
                <a:latin typeface="Consolas" panose="020B0609020204030204" pitchFamily="49" charset="0"/>
                <a:cs typeface="Consolas" panose="020B0609020204030204" pitchFamily="49" charset="0"/>
              </a:rPr>
              <a:t>main()</a:t>
            </a:r>
            <a:r>
              <a:rPr lang="en-CA" dirty="0" smtClean="0"/>
              <a:t> </a:t>
            </a:r>
            <a:r>
              <a:rPr lang="en-CA" dirty="0"/>
              <a:t>must immediately store or use that value</a:t>
            </a:r>
          </a:p>
          <a:p>
            <a:endParaRPr lang="en-CA"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4537" y="3933056"/>
            <a:ext cx="4608585"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719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a:t>The function </a:t>
            </a:r>
            <a:r>
              <a:rPr lang="en-CA" dirty="0">
                <a:solidFill>
                  <a:srgbClr val="FF0000"/>
                </a:solidFill>
                <a:latin typeface="Consolas" panose="020B0609020204030204" pitchFamily="49" charset="0"/>
                <a:cs typeface="Consolas" panose="020B0609020204030204" pitchFamily="49" charset="0"/>
              </a:rPr>
              <a:t>int main()</a:t>
            </a:r>
            <a:r>
              <a:rPr lang="en-CA" dirty="0"/>
              <a:t> continues to execute</a:t>
            </a:r>
          </a:p>
          <a:p>
            <a:pPr lvl="1"/>
            <a:r>
              <a:rPr lang="en-CA" dirty="0"/>
              <a:t>The values of the </a:t>
            </a:r>
            <a:r>
              <a:rPr lang="en-CA" dirty="0" smtClean="0"/>
              <a:t>local </a:t>
            </a:r>
            <a:r>
              <a:rPr lang="en-CA" dirty="0"/>
              <a:t>variables </a:t>
            </a:r>
            <a:r>
              <a:rPr lang="en-CA" dirty="0" smtClean="0"/>
              <a:t>remain unchanged from before the function call</a:t>
            </a:r>
            <a:endParaRPr lang="en-CA" dirty="0">
              <a:solidFill>
                <a:srgbClr val="00B050"/>
              </a:solidFill>
              <a:latin typeface="Consolas" panose="020B0609020204030204" pitchFamily="49" charset="0"/>
              <a:cs typeface="Consolas" panose="020B0609020204030204" pitchFamily="49" charset="0"/>
            </a:endParaRPr>
          </a:p>
          <a:p>
            <a:endParaRPr lang="en-CA" dirty="0"/>
          </a:p>
        </p:txBody>
      </p:sp>
      <p:pic>
        <p:nvPicPr>
          <p:cNvPr id="4" name="Picture 4" descr="C:\Users\dwharder\Desktop\stack.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7" y="3933056"/>
            <a:ext cx="4608586"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25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smtClean="0"/>
              <a:t>The value returned by main, </a:t>
            </a:r>
            <a:r>
              <a:rPr lang="en-CA" dirty="0" smtClean="0">
                <a:latin typeface="Consolas" panose="020B0609020204030204" pitchFamily="49" charset="0"/>
                <a:cs typeface="Consolas" panose="020B0609020204030204" pitchFamily="49" charset="0"/>
              </a:rPr>
              <a:t>0</a:t>
            </a:r>
            <a:r>
              <a:rPr lang="en-CA" dirty="0" smtClean="0"/>
              <a:t>, is put on the top of the stack</a:t>
            </a:r>
            <a:endParaRPr lang="en-C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4537" y="3933056"/>
            <a:ext cx="4608585"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471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the call stack</a:t>
            </a:r>
          </a:p>
          <a:p>
            <a:pPr lvl="1"/>
            <a:r>
              <a:rPr lang="en-CA" dirty="0" smtClean="0"/>
              <a:t>Step through an example</a:t>
            </a:r>
          </a:p>
          <a:p>
            <a:pPr lvl="1"/>
            <a:r>
              <a:rPr lang="en-CA" dirty="0" smtClean="0"/>
              <a:t>Observe that we can assign to parameters</a:t>
            </a:r>
          </a:p>
          <a:p>
            <a:pPr lvl="1"/>
            <a:r>
              <a:rPr lang="en-CA" dirty="0" smtClean="0"/>
              <a:t>Improve our </a:t>
            </a:r>
            <a:r>
              <a:rPr lang="en-CA" dirty="0" err="1" smtClean="0">
                <a:latin typeface="Consolas" panose="020B0609020204030204" pitchFamily="49" charset="0"/>
                <a:cs typeface="Consolas" panose="020B0609020204030204" pitchFamily="49" charset="0"/>
              </a:rPr>
              <a:t>fast_sin</a:t>
            </a:r>
            <a:r>
              <a:rPr lang="en-CA" dirty="0" smtClean="0"/>
              <a:t> function</a:t>
            </a:r>
          </a:p>
          <a:p>
            <a:pPr lvl="1"/>
            <a:r>
              <a:rPr lang="en-CA" dirty="0" smtClean="0"/>
              <a:t>Introduce the concept of recursion</a:t>
            </a:r>
          </a:p>
          <a:p>
            <a:pPr lvl="1"/>
            <a:r>
              <a:rPr lang="en-CA" dirty="0" smtClean="0"/>
              <a:t>Look at how the call stack supports recursion</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call stack</a:t>
            </a:r>
            <a:endParaRPr lang="en-CA" dirty="0"/>
          </a:p>
        </p:txBody>
      </p:sp>
      <p:sp>
        <p:nvSpPr>
          <p:cNvPr id="3" name="Content Placeholder 2"/>
          <p:cNvSpPr>
            <a:spLocks noGrp="1"/>
          </p:cNvSpPr>
          <p:nvPr>
            <p:ph idx="1"/>
          </p:nvPr>
        </p:nvSpPr>
        <p:spPr/>
        <p:txBody>
          <a:bodyPr/>
          <a:lstStyle/>
          <a:p>
            <a:r>
              <a:rPr lang="en-CA" dirty="0" smtClean="0"/>
              <a:t>You will learn much more about the call stack in second-year courses</a:t>
            </a:r>
          </a:p>
          <a:p>
            <a:pPr lvl="1"/>
            <a:r>
              <a:rPr lang="en-CA" dirty="0" smtClean="0"/>
              <a:t>Many behaviors will make more sense if you understand this concept</a:t>
            </a:r>
          </a:p>
          <a:p>
            <a:pPr lvl="1"/>
            <a:endParaRPr lang="en-CA" dirty="0"/>
          </a:p>
          <a:p>
            <a:r>
              <a:rPr lang="en-CA" dirty="0" smtClean="0"/>
              <a:t>Note: the call stack is much more complex:</a:t>
            </a:r>
          </a:p>
          <a:p>
            <a:pPr lvl="1"/>
            <a:r>
              <a:rPr lang="en-CA" dirty="0"/>
              <a:t>How do we know where the parameters are, where to put the return value, and how functions know where to resume their execution after returning, etc.</a:t>
            </a:r>
          </a:p>
        </p:txBody>
      </p:sp>
    </p:spTree>
    <p:extLst>
      <p:ext uri="{BB962C8B-B14F-4D97-AF65-F5344CB8AC3E}">
        <p14:creationId xmlns:p14="http://schemas.microsoft.com/office/powerpoint/2010/main" val="3757031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Thought experiment revisited</a:t>
            </a:r>
            <a:endParaRPr lang="en-CA" dirty="0"/>
          </a:p>
        </p:txBody>
      </p:sp>
      <p:sp>
        <p:nvSpPr>
          <p:cNvPr id="3" name="Content Placeholder 2"/>
          <p:cNvSpPr>
            <a:spLocks noGrp="1"/>
          </p:cNvSpPr>
          <p:nvPr>
            <p:ph idx="1"/>
          </p:nvPr>
        </p:nvSpPr>
        <p:spPr/>
        <p:txBody>
          <a:bodyPr/>
          <a:lstStyle/>
          <a:p>
            <a:r>
              <a:rPr lang="en-CA" dirty="0" smtClean="0"/>
              <a:t>Now you should be able to justify the output of this program</a:t>
            </a:r>
          </a:p>
          <a:p>
            <a:pPr marL="800100" lvl="2" indent="0">
              <a:buNone/>
            </a:pPr>
            <a:r>
              <a:rPr lang="en-CA" sz="1500" dirty="0" smtClean="0">
                <a:latin typeface="Consolas" panose="020B0609020204030204" pitchFamily="49" charset="0"/>
                <a:cs typeface="Consolas" panose="020B0609020204030204" pitchFamily="49" charset="0"/>
              </a:rPr>
              <a:t>#include &lt;iostream&gt;</a:t>
            </a:r>
          </a:p>
          <a:p>
            <a:pPr marL="800100" lvl="2" indent="0">
              <a:buNone/>
            </a:pPr>
            <a:r>
              <a:rPr lang="en-CA" sz="1500" dirty="0" smtClean="0">
                <a:latin typeface="Consolas" panose="020B0609020204030204" pitchFamily="49" charset="0"/>
                <a:cs typeface="Consolas" panose="020B0609020204030204" pitchFamily="49" charset="0"/>
              </a:rPr>
              <a:t>void f( int m );</a:t>
            </a:r>
          </a:p>
          <a:p>
            <a:pPr marL="800100" lvl="2" indent="0">
              <a:buNone/>
            </a:pPr>
            <a:r>
              <a:rPr lang="en-CA" sz="1500" dirty="0" smtClean="0">
                <a:latin typeface="Consolas" panose="020B0609020204030204" pitchFamily="49" charset="0"/>
                <a:cs typeface="Consolas" panose="020B0609020204030204" pitchFamily="49" charset="0"/>
              </a:rPr>
              <a:t>int main();</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void f( int m )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int n;   // Uninitialized!!!</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std::cout &lt;&lt; n &lt;&lt; std::endl;</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n = m;</a:t>
            </a:r>
          </a:p>
          <a:p>
            <a:pPr marL="800100" lvl="2" indent="0">
              <a:buNone/>
            </a:pPr>
            <a:r>
              <a:rPr lang="en-CA" sz="1500" dirty="0" smtClean="0">
                <a:latin typeface="Consolas" panose="020B0609020204030204" pitchFamily="49" charset="0"/>
                <a:cs typeface="Consolas" panose="020B0609020204030204" pitchFamily="49" charset="0"/>
              </a:rPr>
              <a:t>}</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int main() {</a:t>
            </a:r>
          </a:p>
          <a:p>
            <a:pPr marL="800100" lvl="2" indent="0">
              <a:buNone/>
            </a:pPr>
            <a:r>
              <a:rPr lang="en-CA" sz="1500" dirty="0" smtClean="0">
                <a:latin typeface="Consolas" panose="020B0609020204030204" pitchFamily="49" charset="0"/>
                <a:cs typeface="Consolas" panose="020B0609020204030204" pitchFamily="49" charset="0"/>
              </a:rPr>
              <a:t>    std::cout &lt;&lt; "Hello world!" &lt;&lt; std::endl;</a:t>
            </a:r>
          </a:p>
          <a:p>
            <a:pPr marL="800100" lvl="2" indent="0">
              <a:buNone/>
            </a:pPr>
            <a:r>
              <a:rPr lang="en-CA" sz="1500" dirty="0" smtClean="0">
                <a:latin typeface="Consolas" panose="020B0609020204030204" pitchFamily="49" charset="0"/>
                <a:cs typeface="Consolas" panose="020B0609020204030204" pitchFamily="49" charset="0"/>
              </a:rPr>
              <a:t>    f( 42 );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f( 91 );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f( 150 );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return 0;</a:t>
            </a:r>
          </a:p>
          <a:p>
            <a:pPr marL="800100" lvl="2" indent="0">
              <a:buNone/>
            </a:pPr>
            <a:r>
              <a:rPr lang="en-CA" sz="1500" dirty="0" smtClean="0">
                <a:latin typeface="Consolas" panose="020B0609020204030204" pitchFamily="49" charset="0"/>
                <a:cs typeface="Consolas" panose="020B0609020204030204" pitchFamily="49" charset="0"/>
              </a:rPr>
              <a:t>} </a:t>
            </a:r>
            <a:endParaRPr lang="en-CA" sz="1500" dirty="0">
              <a:latin typeface="Consolas" panose="020B0609020204030204" pitchFamily="49" charset="0"/>
              <a:cs typeface="Consolas" panose="020B0609020204030204" pitchFamily="49" charset="0"/>
            </a:endParaRPr>
          </a:p>
        </p:txBody>
      </p:sp>
      <p:sp>
        <p:nvSpPr>
          <p:cNvPr id="4" name="TextBox 3"/>
          <p:cNvSpPr txBox="1"/>
          <p:nvPr/>
        </p:nvSpPr>
        <p:spPr>
          <a:xfrm>
            <a:off x="5940152" y="2708920"/>
            <a:ext cx="2736304" cy="1477328"/>
          </a:xfrm>
          <a:prstGeom prst="rect">
            <a:avLst/>
          </a:prstGeom>
          <a:noFill/>
        </p:spPr>
        <p:txBody>
          <a:bodyPr wrap="square" rtlCol="0">
            <a:spAutoFit/>
          </a:bodyPr>
          <a:lstStyle/>
          <a:p>
            <a:r>
              <a:rPr lang="en-CA" dirty="0" smtClean="0">
                <a:solidFill>
                  <a:srgbClr val="FF0000"/>
                </a:solidFill>
                <a:latin typeface="Georgia" panose="02040502050405020303" pitchFamily="18" charset="0"/>
              </a:rPr>
              <a:t>The output is:</a:t>
            </a:r>
          </a:p>
          <a:p>
            <a:r>
              <a:rPr lang="en-CA" dirty="0" smtClean="0">
                <a:solidFill>
                  <a:srgbClr val="FF0000"/>
                </a:solidFill>
                <a:latin typeface="Consolas" panose="020B0609020204030204" pitchFamily="49" charset="0"/>
                <a:cs typeface="Consolas" panose="020B0609020204030204" pitchFamily="49" charset="0"/>
              </a:rPr>
              <a:t>   Hello world!</a:t>
            </a:r>
          </a:p>
          <a:p>
            <a:r>
              <a:rPr lang="en-CA" dirty="0" smtClean="0">
                <a:solidFill>
                  <a:srgbClr val="FF0000"/>
                </a:solidFill>
                <a:latin typeface="Consolas" panose="020B0609020204030204" pitchFamily="49" charset="0"/>
                <a:cs typeface="Consolas" panose="020B0609020204030204" pitchFamily="49" charset="0"/>
              </a:rPr>
              <a:t>   0</a:t>
            </a:r>
          </a:p>
          <a:p>
            <a:r>
              <a:rPr lang="en-CA" dirty="0" smtClean="0">
                <a:solidFill>
                  <a:srgbClr val="FF0000"/>
                </a:solidFill>
                <a:latin typeface="Consolas" panose="020B0609020204030204" pitchFamily="49" charset="0"/>
                <a:cs typeface="Consolas" panose="020B0609020204030204" pitchFamily="49" charset="0"/>
              </a:rPr>
              <a:t>   42</a:t>
            </a:r>
          </a:p>
          <a:p>
            <a:r>
              <a:rPr lang="en-CA" dirty="0" smtClean="0">
                <a:solidFill>
                  <a:srgbClr val="FF0000"/>
                </a:solidFill>
                <a:latin typeface="Consolas" panose="020B0609020204030204" pitchFamily="49" charset="0"/>
                <a:cs typeface="Consolas" panose="020B0609020204030204" pitchFamily="49" charset="0"/>
              </a:rPr>
              <a:t>   91</a:t>
            </a:r>
          </a:p>
        </p:txBody>
      </p:sp>
    </p:spTree>
    <p:extLst>
      <p:ext uri="{BB962C8B-B14F-4D97-AF65-F5344CB8AC3E}">
        <p14:creationId xmlns:p14="http://schemas.microsoft.com/office/powerpoint/2010/main" val="3070401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Assigning to parameters?</a:t>
            </a:r>
            <a:endParaRPr lang="en-CA" dirty="0"/>
          </a:p>
        </p:txBody>
      </p:sp>
      <p:sp>
        <p:nvSpPr>
          <p:cNvPr id="3" name="Content Placeholder 2"/>
          <p:cNvSpPr>
            <a:spLocks noGrp="1"/>
          </p:cNvSpPr>
          <p:nvPr>
            <p:ph idx="1"/>
          </p:nvPr>
        </p:nvSpPr>
        <p:spPr/>
        <p:txBody>
          <a:bodyPr/>
          <a:lstStyle/>
          <a:p>
            <a:r>
              <a:rPr lang="en-CA" dirty="0" smtClean="0"/>
              <a:t>If local variables and parameters are </a:t>
            </a:r>
            <a:r>
              <a:rPr lang="en-CA" i="1" dirty="0" smtClean="0"/>
              <a:t>on the stack</a:t>
            </a:r>
            <a:r>
              <a:rPr lang="en-CA" dirty="0" smtClean="0"/>
              <a:t>, can we not also assign to parameters?</a:t>
            </a:r>
          </a:p>
          <a:p>
            <a:pPr lvl="1"/>
            <a:r>
              <a:rPr lang="en-CA" dirty="0" smtClean="0"/>
              <a:t>Yes—we have not yet used this feature, but it is not uncommon</a:t>
            </a:r>
            <a:endParaRPr lang="en-CA" dirty="0"/>
          </a:p>
        </p:txBody>
      </p:sp>
      <p:pic>
        <p:nvPicPr>
          <p:cNvPr id="4" name="Picture 12" descr="C:\Users\dwharder\Desktop\stack.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7" y="3933056"/>
            <a:ext cx="4608586"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339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Assigning to parameters?</a:t>
            </a:r>
            <a:endParaRPr lang="en-CA" dirty="0"/>
          </a:p>
        </p:txBody>
      </p:sp>
      <p:sp>
        <p:nvSpPr>
          <p:cNvPr id="3" name="Content Placeholder 2"/>
          <p:cNvSpPr>
            <a:spLocks noGrp="1"/>
          </p:cNvSpPr>
          <p:nvPr>
            <p:ph idx="1"/>
          </p:nvPr>
        </p:nvSpPr>
        <p:spPr/>
        <p:txBody>
          <a:bodyPr/>
          <a:lstStyle/>
          <a:p>
            <a:r>
              <a:rPr lang="en-CA" dirty="0" smtClean="0"/>
              <a:t>As an example of assigning to a parameter, consider the following function:</a:t>
            </a:r>
          </a:p>
          <a:p>
            <a:pPr marL="800100" lvl="2" indent="0">
              <a:buNone/>
            </a:pPr>
            <a:r>
              <a:rPr lang="en-CA" dirty="0">
                <a:latin typeface="Consolas" panose="020B0609020204030204" pitchFamily="49" charset="0"/>
                <a:cs typeface="Consolas" panose="020B0609020204030204" pitchFamily="49" charset="0"/>
              </a:rPr>
              <a:t>double </a:t>
            </a:r>
            <a:r>
              <a:rPr lang="en-CA" dirty="0" err="1" smtClean="0">
                <a:latin typeface="Consolas" panose="020B0609020204030204" pitchFamily="49" charset="0"/>
                <a:cs typeface="Consolas" panose="020B0609020204030204" pitchFamily="49" charset="0"/>
              </a:rPr>
              <a:t>fast_cos</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double </a:t>
            </a:r>
            <a:r>
              <a:rPr lang="en-CA" dirty="0" smtClean="0">
                <a:latin typeface="Consolas" panose="020B0609020204030204" pitchFamily="49" charset="0"/>
                <a:cs typeface="Consolas" panose="020B0609020204030204" pitchFamily="49" charset="0"/>
              </a:rPr>
              <a:t>x );</a:t>
            </a:r>
            <a:endParaRPr lang="en-CA" dirty="0">
              <a:latin typeface="Consolas" panose="020B0609020204030204" pitchFamily="49" charset="0"/>
              <a:cs typeface="Consolas" panose="020B0609020204030204" pitchFamily="49" charset="0"/>
            </a:endParaRP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double </a:t>
            </a:r>
            <a:r>
              <a:rPr lang="en-CA" dirty="0" err="1" smtClean="0">
                <a:latin typeface="Consolas" panose="020B0609020204030204" pitchFamily="49" charset="0"/>
                <a:cs typeface="Consolas" panose="020B0609020204030204" pitchFamily="49" charset="0"/>
              </a:rPr>
              <a:t>fast_cos</a:t>
            </a:r>
            <a:r>
              <a:rPr lang="en-CA" dirty="0" smtClean="0">
                <a:latin typeface="Consolas" panose="020B0609020204030204" pitchFamily="49" charset="0"/>
                <a:cs typeface="Consolas" panose="020B0609020204030204" pitchFamily="49" charset="0"/>
              </a:rPr>
              <a:t>( double x ) {</a:t>
            </a:r>
          </a:p>
          <a:p>
            <a:pPr marL="800100" lvl="2" indent="0">
              <a:buNone/>
            </a:pPr>
            <a:r>
              <a:rPr lang="en-CA" dirty="0" smtClean="0">
                <a:latin typeface="Consolas" panose="020B0609020204030204" pitchFamily="49" charset="0"/>
                <a:cs typeface="Consolas" panose="020B0609020204030204" pitchFamily="49" charset="0"/>
              </a:rPr>
              <a:t>    if ( x &lt; 0.0 )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x = -x;</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assert</a:t>
            </a:r>
            <a:r>
              <a:rPr lang="en-CA" dirty="0">
                <a:latin typeface="Consolas" panose="020B0609020204030204" pitchFamily="49" charset="0"/>
                <a:cs typeface="Consolas" panose="020B0609020204030204" pitchFamily="49" charset="0"/>
              </a:rPr>
              <a:t>( (x &gt;= </a:t>
            </a:r>
            <a:r>
              <a:rPr lang="en-CA" dirty="0" smtClean="0">
                <a:latin typeface="Consolas" panose="020B0609020204030204" pitchFamily="49" charset="0"/>
                <a:cs typeface="Consolas" panose="020B0609020204030204" pitchFamily="49" charset="0"/>
              </a:rPr>
              <a:t>0.0) </a:t>
            </a:r>
            <a:r>
              <a:rPr lang="en-CA" dirty="0">
                <a:latin typeface="Consolas" panose="020B0609020204030204" pitchFamily="49" charset="0"/>
                <a:cs typeface="Consolas" panose="020B0609020204030204" pitchFamily="49" charset="0"/>
              </a:rPr>
              <a:t>&amp;&amp; (x &lt;= 1.5707963267948966) );</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return (</a:t>
            </a:r>
          </a:p>
          <a:p>
            <a:pPr marL="800100" lvl="2" indent="0">
              <a:buNone/>
            </a:pPr>
            <a:r>
              <a:rPr lang="en-CA" dirty="0">
                <a:latin typeface="Consolas" panose="020B0609020204030204" pitchFamily="49" charset="0"/>
                <a:cs typeface="Consolas" panose="020B0609020204030204" pitchFamily="49" charset="0"/>
              </a:rPr>
              <a:t>        0.11073981636184074*x - 0.57923443134047191</a:t>
            </a:r>
          </a:p>
          <a:p>
            <a:pPr marL="800100" lvl="2" indent="0">
              <a:buNone/>
            </a:pPr>
            <a:r>
              <a:rPr lang="en-CA" dirty="0">
                <a:latin typeface="Consolas" panose="020B0609020204030204" pitchFamily="49" charset="0"/>
                <a:cs typeface="Consolas" panose="020B0609020204030204" pitchFamily="49" charset="0"/>
              </a:rPr>
              <a:t>    )*x*x + 1.0</a:t>
            </a:r>
            <a:r>
              <a:rPr lang="en-CA" dirty="0" smtClean="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63285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Recursive function calls</a:t>
            </a:r>
            <a:endParaRPr lang="en-CA" dirty="0"/>
          </a:p>
        </p:txBody>
      </p:sp>
      <p:sp>
        <p:nvSpPr>
          <p:cNvPr id="3" name="Content Placeholder 2"/>
          <p:cNvSpPr>
            <a:spLocks noGrp="1"/>
          </p:cNvSpPr>
          <p:nvPr>
            <p:ph idx="1"/>
          </p:nvPr>
        </p:nvSpPr>
        <p:spPr/>
        <p:txBody>
          <a:bodyPr/>
          <a:lstStyle/>
          <a:p>
            <a:r>
              <a:rPr lang="en-CA" dirty="0" smtClean="0"/>
              <a:t>We have discussed one function calling another</a:t>
            </a:r>
          </a:p>
          <a:p>
            <a:r>
              <a:rPr lang="en-CA" dirty="0" smtClean="0"/>
              <a:t>We will now consider the case where a function calls itself</a:t>
            </a:r>
          </a:p>
          <a:p>
            <a:pPr lvl="1"/>
            <a:r>
              <a:rPr lang="en-CA" dirty="0" smtClean="0"/>
              <a:t>This is called a </a:t>
            </a:r>
            <a:r>
              <a:rPr lang="en-CA" i="1" dirty="0" smtClean="0"/>
              <a:t>recursive function call</a:t>
            </a:r>
          </a:p>
          <a:p>
            <a:pPr lvl="1"/>
            <a:r>
              <a:rPr lang="en-CA" dirty="0" smtClean="0"/>
              <a:t>The word is from Latin: </a:t>
            </a:r>
            <a:r>
              <a:rPr lang="en-CA" i="1" dirty="0" err="1" smtClean="0"/>
              <a:t>recurrere</a:t>
            </a:r>
            <a:r>
              <a:rPr lang="en-CA" dirty="0" smtClean="0"/>
              <a:t> meaning to “run back”</a:t>
            </a:r>
          </a:p>
          <a:p>
            <a:pPr lvl="1"/>
            <a:endParaRPr lang="en-CA" dirty="0" smtClean="0"/>
          </a:p>
          <a:p>
            <a:r>
              <a:rPr lang="en-CA" dirty="0" smtClean="0"/>
              <a:t>We will look at our fast sine function:</a:t>
            </a:r>
          </a:p>
          <a:p>
            <a:pPr marL="400050" lvl="1" indent="0">
              <a:buNone/>
            </a:pPr>
            <a:r>
              <a:rPr lang="en-CA" sz="1500" dirty="0" smtClean="0">
                <a:latin typeface="Consolas" panose="020B0609020204030204" pitchFamily="49" charset="0"/>
                <a:cs typeface="Consolas" panose="020B0609020204030204" pitchFamily="49" charset="0"/>
              </a:rPr>
              <a:t>double </a:t>
            </a:r>
            <a:r>
              <a:rPr lang="en-CA" sz="1500" dirty="0" err="1">
                <a:latin typeface="Consolas" panose="020B0609020204030204" pitchFamily="49" charset="0"/>
                <a:cs typeface="Consolas" panose="020B0609020204030204" pitchFamily="49" charset="0"/>
              </a:rPr>
              <a:t>fast_sin</a:t>
            </a:r>
            <a:r>
              <a:rPr lang="en-CA" sz="1500" dirty="0">
                <a:latin typeface="Consolas" panose="020B0609020204030204" pitchFamily="49" charset="0"/>
                <a:cs typeface="Consolas" panose="020B0609020204030204" pitchFamily="49" charset="0"/>
              </a:rPr>
              <a:t>( double x ) </a:t>
            </a:r>
            <a:r>
              <a:rPr lang="en-CA" sz="1500" dirty="0" smtClean="0">
                <a:latin typeface="Consolas" panose="020B0609020204030204" pitchFamily="49" charset="0"/>
                <a:cs typeface="Consolas" panose="020B0609020204030204" pitchFamily="49" charset="0"/>
              </a:rPr>
              <a:t>{</a:t>
            </a:r>
          </a:p>
          <a:p>
            <a:pPr marL="400050" lvl="1" indent="0">
              <a:buNone/>
            </a:pP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   double PI_BY_2{</a:t>
            </a:r>
            <a:r>
              <a:rPr lang="en-CA" sz="1500" dirty="0" smtClean="0">
                <a:latin typeface="Consolas" panose="020B0609020204030204" pitchFamily="49" charset="0"/>
                <a:cs typeface="Consolas" panose="020B0609020204030204" pitchFamily="49" charset="0"/>
              </a:rPr>
              <a:t>1.5707963267948966};</a:t>
            </a:r>
            <a:endParaRPr lang="en-CA" sz="1500" dirty="0">
              <a:latin typeface="Consolas" panose="020B0609020204030204" pitchFamily="49" charset="0"/>
              <a:cs typeface="Consolas" panose="020B0609020204030204" pitchFamily="49" charset="0"/>
            </a:endParaRPr>
          </a:p>
          <a:p>
            <a:pPr marL="400050" lvl="1" indent="0">
              <a:buNone/>
            </a:pPr>
            <a:r>
              <a:rPr lang="en-CA" sz="1500" dirty="0" smtClean="0">
                <a:latin typeface="Consolas" panose="020B0609020204030204" pitchFamily="49" charset="0"/>
                <a:cs typeface="Consolas" panose="020B0609020204030204" pitchFamily="49" charset="0"/>
              </a:rPr>
              <a:t>    assert( (x &gt;= -PI_BY_2) &amp;&amp; (x &lt;= PI_BY_2) );</a:t>
            </a:r>
          </a:p>
          <a:p>
            <a:pPr marL="400050" lvl="1" indent="0">
              <a:buNone/>
            </a:pPr>
            <a:endParaRPr lang="en-US" sz="1500" dirty="0">
              <a:latin typeface="Consolas" panose="020B0609020204030204" pitchFamily="49" charset="0"/>
              <a:cs typeface="Consolas" panose="020B0609020204030204" pitchFamily="49" charset="0"/>
            </a:endParaRPr>
          </a:p>
          <a:p>
            <a:pPr marL="400050" lvl="1" indent="0">
              <a:buNone/>
            </a:pPr>
            <a:r>
              <a:rPr lang="en-US" sz="1500" dirty="0" smtClean="0">
                <a:latin typeface="Consolas" panose="020B0609020204030204" pitchFamily="49" charset="0"/>
                <a:cs typeface="Consolas" panose="020B0609020204030204" pitchFamily="49" charset="0"/>
              </a:rPr>
              <a:t>    if ( x &lt; 0.0 ) {</a:t>
            </a:r>
          </a:p>
          <a:p>
            <a:pPr marL="400050" lvl="1" indent="0">
              <a:buNone/>
            </a:pP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       return –</a:t>
            </a:r>
            <a:r>
              <a:rPr lang="en-US" sz="1500" dirty="0" err="1" smtClean="0">
                <a:latin typeface="Consolas" panose="020B0609020204030204" pitchFamily="49" charset="0"/>
                <a:cs typeface="Consolas" panose="020B0609020204030204" pitchFamily="49" charset="0"/>
              </a:rPr>
              <a:t>fast_sin</a:t>
            </a:r>
            <a:r>
              <a:rPr lang="en-US" sz="1500" dirty="0" smtClean="0">
                <a:latin typeface="Consolas" panose="020B0609020204030204" pitchFamily="49" charset="0"/>
                <a:cs typeface="Consolas" panose="020B0609020204030204" pitchFamily="49" charset="0"/>
              </a:rPr>
              <a:t>( -x );</a:t>
            </a:r>
          </a:p>
          <a:p>
            <a:pPr marL="400050" lvl="1" indent="0">
              <a:buNone/>
            </a:pP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   }</a:t>
            </a:r>
          </a:p>
          <a:p>
            <a:pPr marL="400050" lvl="1" indent="0">
              <a:buNone/>
            </a:pPr>
            <a:endParaRPr lang="en-US" sz="1500" dirty="0">
              <a:latin typeface="Consolas" panose="020B0609020204030204" pitchFamily="49" charset="0"/>
              <a:cs typeface="Consolas" panose="020B0609020204030204" pitchFamily="49" charset="0"/>
            </a:endParaRPr>
          </a:p>
          <a:p>
            <a:pPr marL="400050" lvl="1" indent="0">
              <a:buNone/>
            </a:pPr>
            <a:r>
              <a:rPr lang="en-CA" sz="1500" dirty="0" smtClean="0">
                <a:latin typeface="Consolas" panose="020B0609020204030204" pitchFamily="49" charset="0"/>
                <a:cs typeface="Consolas" panose="020B0609020204030204" pitchFamily="49" charset="0"/>
              </a:rPr>
              <a:t>    return ((-0.11073981636184074*x - </a:t>
            </a:r>
            <a:r>
              <a:rPr lang="en-CA" sz="1500" dirty="0">
                <a:latin typeface="Consolas" panose="020B0609020204030204" pitchFamily="49" charset="0"/>
                <a:cs typeface="Consolas" panose="020B0609020204030204" pitchFamily="49" charset="0"/>
              </a:rPr>
              <a:t>0.057385341027109429)*x + 1.0)*x</a:t>
            </a:r>
            <a:r>
              <a:rPr lang="en-CA" sz="1500" dirty="0" smtClean="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a:p>
            <a:pPr marL="400050" lvl="1" indent="0">
              <a:buNone/>
            </a:pPr>
            <a:r>
              <a:rPr lang="en-CA" sz="1500" dirty="0" smtClean="0">
                <a:latin typeface="Consolas" panose="020B0609020204030204" pitchFamily="49" charset="0"/>
                <a:cs typeface="Consolas" panose="020B0609020204030204" pitchFamily="49" charset="0"/>
              </a:rPr>
              <a:t>}</a:t>
            </a:r>
            <a:endParaRPr lang="en-CA" sz="1500" dirty="0"/>
          </a:p>
        </p:txBody>
      </p:sp>
    </p:spTree>
    <p:extLst>
      <p:ext uri="{BB962C8B-B14F-4D97-AF65-F5344CB8AC3E}">
        <p14:creationId xmlns:p14="http://schemas.microsoft.com/office/powerpoint/2010/main" val="3641726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 and the call stack</a:t>
            </a:r>
            <a:endParaRPr lang="en-CA" dirty="0"/>
          </a:p>
        </p:txBody>
      </p:sp>
      <p:sp>
        <p:nvSpPr>
          <p:cNvPr id="3" name="Content Placeholder 2"/>
          <p:cNvSpPr>
            <a:spLocks noGrp="1"/>
          </p:cNvSpPr>
          <p:nvPr>
            <p:ph idx="1"/>
          </p:nvPr>
        </p:nvSpPr>
        <p:spPr/>
        <p:txBody>
          <a:bodyPr/>
          <a:lstStyle/>
          <a:p>
            <a:r>
              <a:rPr lang="en-CA" dirty="0" smtClean="0"/>
              <a:t>Let’s see how recursion uses the call stack:</a:t>
            </a:r>
          </a:p>
          <a:p>
            <a:pPr marL="800100" lvl="2" indent="0">
              <a:buNone/>
            </a:pPr>
            <a:r>
              <a:rPr lang="en-US" sz="1500" dirty="0" smtClean="0">
                <a:latin typeface="Consolas" panose="020B0609020204030204" pitchFamily="49" charset="0"/>
                <a:cs typeface="Consolas" panose="020B0609020204030204" pitchFamily="49" charset="0"/>
              </a:rPr>
              <a:t>// Pre-processor include directives</a:t>
            </a:r>
            <a:endParaRPr lang="en-CA" sz="1500" dirty="0" smtClean="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#include &lt;</a:t>
            </a:r>
            <a:r>
              <a:rPr lang="en-CA" sz="1500" dirty="0" err="1" smtClean="0">
                <a:latin typeface="Consolas" panose="020B0609020204030204" pitchFamily="49" charset="0"/>
                <a:cs typeface="Consolas" panose="020B0609020204030204" pitchFamily="49" charset="0"/>
              </a:rPr>
              <a:t>cmath</a:t>
            </a:r>
            <a:r>
              <a:rPr lang="en-CA" sz="1500" dirty="0" smtClean="0">
                <a:latin typeface="Consolas" panose="020B0609020204030204" pitchFamily="49" charset="0"/>
                <a:cs typeface="Consolas" panose="020B0609020204030204" pitchFamily="49" charset="0"/>
              </a:rPr>
              <a:t>&gt;</a:t>
            </a:r>
          </a:p>
          <a:p>
            <a:pPr marL="800100" lvl="2" indent="0">
              <a:buNone/>
            </a:pPr>
            <a:endParaRPr lang="en-US" sz="1500" dirty="0" smtClean="0">
              <a:latin typeface="Consolas" panose="020B0609020204030204" pitchFamily="49" charset="0"/>
              <a:cs typeface="Consolas" panose="020B0609020204030204" pitchFamily="49" charset="0"/>
            </a:endParaRPr>
          </a:p>
          <a:p>
            <a:pPr marL="800100" lvl="2" indent="0">
              <a:buNone/>
            </a:pPr>
            <a:r>
              <a:rPr lang="en-US" sz="1500" dirty="0" smtClean="0">
                <a:latin typeface="Consolas" panose="020B0609020204030204" pitchFamily="49" charset="0"/>
                <a:cs typeface="Consolas" panose="020B0609020204030204" pitchFamily="49" charset="0"/>
              </a:rPr>
              <a:t>// Function declarations</a:t>
            </a: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int main();</a:t>
            </a:r>
          </a:p>
          <a:p>
            <a:pPr marL="800100" lvl="2" indent="0">
              <a:buNone/>
            </a:pPr>
            <a:r>
              <a:rPr lang="en-CA" sz="1500" dirty="0" smtClean="0">
                <a:latin typeface="Consolas" panose="020B0609020204030204" pitchFamily="49" charset="0"/>
                <a:cs typeface="Consolas" panose="020B0609020204030204" pitchFamily="49" charset="0"/>
              </a:rPr>
              <a:t>double </a:t>
            </a:r>
            <a:r>
              <a:rPr lang="en-CA" sz="1500" dirty="0" err="1" smtClean="0">
                <a:latin typeface="Consolas" panose="020B0609020204030204" pitchFamily="49" charset="0"/>
                <a:cs typeface="Consolas" panose="020B0609020204030204" pitchFamily="49" charset="0"/>
              </a:rPr>
              <a:t>fast_sin</a:t>
            </a:r>
            <a:r>
              <a:rPr lang="en-CA" sz="1500" dirty="0" smtClean="0">
                <a:latin typeface="Consolas" panose="020B0609020204030204" pitchFamily="49" charset="0"/>
                <a:cs typeface="Consolas" panose="020B0609020204030204" pitchFamily="49" charset="0"/>
              </a:rPr>
              <a:t>( double x );</a:t>
            </a:r>
          </a:p>
          <a:p>
            <a:pPr marL="800100" lvl="2" indent="0">
              <a:buNone/>
            </a:pPr>
            <a:endParaRPr lang="en-US" sz="1500" dirty="0" smtClean="0">
              <a:latin typeface="Consolas" panose="020B0609020204030204" pitchFamily="49" charset="0"/>
              <a:cs typeface="Consolas" panose="020B0609020204030204" pitchFamily="49" charset="0"/>
            </a:endParaRPr>
          </a:p>
          <a:p>
            <a:pPr marL="800100" lvl="2" indent="0">
              <a:buNone/>
            </a:pPr>
            <a:r>
              <a:rPr lang="en-US" sz="1500" dirty="0" smtClean="0">
                <a:latin typeface="Consolas" panose="020B0609020204030204" pitchFamily="49" charset="0"/>
                <a:cs typeface="Consolas" panose="020B0609020204030204" pitchFamily="49" charset="0"/>
              </a:rPr>
              <a:t>// Function definitions</a:t>
            </a: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int main()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double </a:t>
            </a:r>
            <a:r>
              <a:rPr lang="en-CA" sz="1500" dirty="0" err="1" smtClean="0">
                <a:latin typeface="Consolas" panose="020B0609020204030204" pitchFamily="49" charset="0"/>
                <a:cs typeface="Consolas" panose="020B0609020204030204" pitchFamily="49" charset="0"/>
              </a:rPr>
              <a:t>var</a:t>
            </a:r>
            <a:r>
              <a:rPr lang="en-CA" sz="1500" dirty="0" smtClean="0">
                <a:latin typeface="Consolas" panose="020B0609020204030204" pitchFamily="49" charset="0"/>
                <a:cs typeface="Consolas" panose="020B0609020204030204" pitchFamily="49" charset="0"/>
              </a:rPr>
              <a:t>{</a:t>
            </a:r>
            <a:r>
              <a:rPr lang="en-CA" sz="1500" dirty="0" err="1" smtClean="0">
                <a:latin typeface="Consolas" panose="020B0609020204030204" pitchFamily="49" charset="0"/>
                <a:cs typeface="Consolas" panose="020B0609020204030204" pitchFamily="49" charset="0"/>
              </a:rPr>
              <a:t>fast_sin</a:t>
            </a:r>
            <a:r>
              <a:rPr lang="en-CA" sz="1500" dirty="0" smtClean="0">
                <a:latin typeface="Consolas" panose="020B0609020204030204" pitchFamily="49" charset="0"/>
                <a:cs typeface="Consolas" panose="020B0609020204030204" pitchFamily="49" charset="0"/>
              </a:rPr>
              <a:t>(-1.0)};</a:t>
            </a:r>
          </a:p>
          <a:p>
            <a:pPr marL="800100" lvl="2" indent="0">
              <a:buNone/>
            </a:pPr>
            <a:r>
              <a:rPr lang="en-US" sz="1500" dirty="0" smtClean="0">
                <a:latin typeface="Consolas" panose="020B0609020204030204" pitchFamily="49" charset="0"/>
                <a:cs typeface="Consolas" panose="020B0609020204030204" pitchFamily="49" charset="0"/>
              </a:rPr>
              <a:t>    std::</a:t>
            </a:r>
            <a:r>
              <a:rPr lang="en-US" sz="1500" dirty="0" err="1" smtClean="0">
                <a:latin typeface="Consolas" panose="020B0609020204030204" pitchFamily="49" charset="0"/>
                <a:cs typeface="Consolas" panose="020B0609020204030204" pitchFamily="49" charset="0"/>
              </a:rPr>
              <a:t>cout</a:t>
            </a:r>
            <a:r>
              <a:rPr lang="en-US" sz="1500" dirty="0" smtClean="0">
                <a:latin typeface="Consolas" panose="020B0609020204030204" pitchFamily="49" charset="0"/>
                <a:cs typeface="Consolas" panose="020B0609020204030204" pitchFamily="49" charset="0"/>
              </a:rPr>
              <a:t> &lt;&lt; </a:t>
            </a:r>
            <a:r>
              <a:rPr lang="en-US" sz="1500" dirty="0" err="1" smtClean="0">
                <a:latin typeface="Consolas" panose="020B0609020204030204" pitchFamily="49" charset="0"/>
                <a:cs typeface="Consolas" panose="020B0609020204030204" pitchFamily="49" charset="0"/>
              </a:rPr>
              <a:t>var</a:t>
            </a:r>
            <a:r>
              <a:rPr lang="en-US" sz="1500" dirty="0" smtClean="0">
                <a:latin typeface="Consolas" panose="020B0609020204030204" pitchFamily="49" charset="0"/>
                <a:cs typeface="Consolas" panose="020B0609020204030204" pitchFamily="49" charset="0"/>
              </a:rPr>
              <a:t> &lt;&lt; std::</a:t>
            </a:r>
            <a:r>
              <a:rPr lang="en-US" sz="1500" dirty="0" err="1" smtClean="0">
                <a:latin typeface="Consolas" panose="020B0609020204030204" pitchFamily="49" charset="0"/>
                <a:cs typeface="Consolas" panose="020B0609020204030204" pitchFamily="49" charset="0"/>
              </a:rPr>
              <a:t>endl</a:t>
            </a:r>
            <a:r>
              <a:rPr lang="en-US" sz="1500" dirty="0" smtClean="0">
                <a:latin typeface="Consolas" panose="020B0609020204030204" pitchFamily="49" charset="0"/>
                <a:cs typeface="Consolas" panose="020B0609020204030204" pitchFamily="49" charset="0"/>
              </a:rPr>
              <a:t>;</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return 0;</a:t>
            </a:r>
          </a:p>
          <a:p>
            <a:pPr marL="800100" lvl="2" indent="0">
              <a:buNone/>
            </a:pPr>
            <a:r>
              <a:rPr lang="en-CA" sz="1500" dirty="0" smtClean="0">
                <a:latin typeface="Consolas" panose="020B0609020204030204" pitchFamily="49" charset="0"/>
                <a:cs typeface="Consolas" panose="020B0609020204030204" pitchFamily="49" charset="0"/>
              </a:rPr>
              <a:t>}</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double </a:t>
            </a:r>
            <a:r>
              <a:rPr lang="en-CA" sz="1500" dirty="0" err="1" smtClean="0">
                <a:latin typeface="Consolas" panose="020B0609020204030204" pitchFamily="49" charset="0"/>
                <a:cs typeface="Consolas" panose="020B0609020204030204" pitchFamily="49" charset="0"/>
              </a:rPr>
              <a:t>fast_sin</a:t>
            </a:r>
            <a:r>
              <a:rPr lang="en-CA" sz="1500" dirty="0" smtClean="0">
                <a:latin typeface="Consolas" panose="020B0609020204030204" pitchFamily="49" charset="0"/>
                <a:cs typeface="Consolas" panose="020B0609020204030204" pitchFamily="49" charset="0"/>
              </a:rPr>
              <a:t>( double x )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 Implementation of our fast sine function...</a:t>
            </a:r>
          </a:p>
          <a:p>
            <a:pPr marL="800100" lvl="2" indent="0">
              <a:buNone/>
            </a:pPr>
            <a:r>
              <a:rPr lang="en-CA" sz="1500" dirty="0">
                <a:latin typeface="Consolas" panose="020B0609020204030204" pitchFamily="49" charset="0"/>
                <a:cs typeface="Consolas" panose="020B0609020204030204" pitchFamily="49" charset="0"/>
              </a:rPr>
              <a:t>}</a:t>
            </a:r>
            <a:endParaRPr lang="en-CA" sz="1500" dirty="0"/>
          </a:p>
        </p:txBody>
      </p:sp>
    </p:spTree>
    <p:extLst>
      <p:ext uri="{BB962C8B-B14F-4D97-AF65-F5344CB8AC3E}">
        <p14:creationId xmlns:p14="http://schemas.microsoft.com/office/powerpoint/2010/main" val="2263873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 and the call stack</a:t>
            </a:r>
            <a:endParaRPr lang="en-CA" dirty="0"/>
          </a:p>
        </p:txBody>
      </p:sp>
      <p:sp>
        <p:nvSpPr>
          <p:cNvPr id="3" name="Content Placeholder 2"/>
          <p:cNvSpPr>
            <a:spLocks noGrp="1"/>
          </p:cNvSpPr>
          <p:nvPr>
            <p:ph idx="1"/>
          </p:nvPr>
        </p:nvSpPr>
        <p:spPr>
          <a:noFill/>
        </p:spPr>
        <p:txBody>
          <a:bodyPr/>
          <a:lstStyle/>
          <a:p>
            <a:r>
              <a:rPr lang="en-CA" dirty="0" smtClean="0"/>
              <a:t>Inside </a:t>
            </a:r>
            <a:r>
              <a:rPr lang="en-CA" dirty="0" smtClean="0">
                <a:latin typeface="Consolas" panose="020B0609020204030204" pitchFamily="49" charset="0"/>
                <a:cs typeface="Consolas" panose="020B0609020204030204" pitchFamily="49" charset="0"/>
              </a:rPr>
              <a:t>main()</a:t>
            </a:r>
            <a:r>
              <a:rPr lang="en-CA" dirty="0" smtClean="0"/>
              <a:t>, we have the statement</a:t>
            </a:r>
          </a:p>
          <a:p>
            <a:pPr marL="0" lvl="2" indent="0">
              <a:buNone/>
            </a:pPr>
            <a:r>
              <a:rPr lang="en-CA" sz="1800" dirty="0">
                <a:latin typeface="Consolas" panose="020B0609020204030204" pitchFamily="49" charset="0"/>
                <a:cs typeface="Consolas" panose="020B0609020204030204" pitchFamily="49" charset="0"/>
              </a:rPr>
              <a:t>    double </a:t>
            </a:r>
            <a:r>
              <a:rPr lang="en-CA" sz="1800" dirty="0" err="1" smtClean="0">
                <a:latin typeface="Consolas" panose="020B0609020204030204" pitchFamily="49" charset="0"/>
                <a:cs typeface="Consolas" panose="020B0609020204030204" pitchFamily="49" charset="0"/>
              </a:rPr>
              <a:t>var</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fast_sin</a:t>
            </a:r>
            <a:r>
              <a:rPr lang="en-CA" sz="1800" dirty="0" smtClean="0">
                <a:latin typeface="Consolas" panose="020B0609020204030204" pitchFamily="49" charset="0"/>
                <a:cs typeface="Consolas" panose="020B0609020204030204" pitchFamily="49" charset="0"/>
              </a:rPr>
              <a:t>(-1.0)};</a:t>
            </a:r>
          </a:p>
          <a:p>
            <a:pPr marL="0" lvl="2" indent="0">
              <a:buNone/>
            </a:pPr>
            <a:endParaRPr lang="en-CA" sz="1800" dirty="0" smtClean="0"/>
          </a:p>
          <a:p>
            <a:pPr marL="285750" lvl="2" indent="-285750"/>
            <a:r>
              <a:rPr lang="en-CA" sz="1800" dirty="0" smtClean="0"/>
              <a:t>To initialize </a:t>
            </a:r>
            <a:r>
              <a:rPr lang="en-CA" sz="1800" dirty="0" smtClean="0">
                <a:latin typeface="Consolas" panose="020B0609020204030204" pitchFamily="49" charset="0"/>
                <a:cs typeface="Consolas" panose="020B0609020204030204" pitchFamily="49" charset="0"/>
              </a:rPr>
              <a:t>'var'</a:t>
            </a:r>
            <a:r>
              <a:rPr lang="en-CA" sz="1800" dirty="0" smtClean="0"/>
              <a:t>, we must call </a:t>
            </a:r>
            <a:r>
              <a:rPr lang="en-CA" sz="1800" dirty="0" err="1" smtClean="0">
                <a:latin typeface="Consolas" panose="020B0609020204030204" pitchFamily="49" charset="0"/>
                <a:cs typeface="Consolas" panose="020B0609020204030204" pitchFamily="49" charset="0"/>
              </a:rPr>
              <a:t>fast_sin</a:t>
            </a:r>
            <a:r>
              <a:rPr lang="en-CA" sz="1800" dirty="0" smtClean="0"/>
              <a:t> with the argument </a:t>
            </a:r>
            <a:r>
              <a:rPr lang="en-CA" sz="1800" dirty="0" smtClean="0">
                <a:latin typeface="Consolas" panose="020B0609020204030204" pitchFamily="49" charset="0"/>
                <a:cs typeface="Consolas" panose="020B0609020204030204" pitchFamily="49" charset="0"/>
              </a:rPr>
              <a:t>-1.0</a:t>
            </a:r>
            <a:endParaRPr lang="en-CA" sz="1800" dirty="0">
              <a:latin typeface="Consolas" panose="020B0609020204030204" pitchFamily="49" charset="0"/>
              <a:cs typeface="Consolas" panose="020B0609020204030204" pitchFamily="49" charset="0"/>
            </a:endParaRPr>
          </a:p>
          <a:p>
            <a:pPr marL="0" lvl="2" indent="0">
              <a:buNone/>
            </a:pPr>
            <a:endParaRPr lang="en-CA" sz="1800" dirty="0">
              <a:latin typeface="Consolas" panose="020B0609020204030204" pitchFamily="49" charset="0"/>
              <a:cs typeface="Consolas" panose="020B0609020204030204" pitchFamily="49"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8523886"/>
              </p:ext>
            </p:extLst>
          </p:nvPr>
        </p:nvGraphicFramePr>
        <p:xfrm>
          <a:off x="1835696" y="4887168"/>
          <a:ext cx="6096000" cy="1854200"/>
        </p:xfrm>
        <a:graphic>
          <a:graphicData uri="http://schemas.openxmlformats.org/drawingml/2006/table">
            <a:tbl>
              <a:tblPr>
                <a:tableStyleId>{2D5ABB26-0587-4C30-8999-92F81FD0307C}</a:tableStyleId>
              </a:tblPr>
              <a:tblGrid>
                <a:gridCol w="1224136">
                  <a:extLst>
                    <a:ext uri="{9D8B030D-6E8A-4147-A177-3AD203B41FA5}">
                      <a16:colId xmlns:a16="http://schemas.microsoft.com/office/drawing/2014/main" val="108110987"/>
                    </a:ext>
                  </a:extLst>
                </a:gridCol>
                <a:gridCol w="4871864">
                  <a:extLst>
                    <a:ext uri="{9D8B030D-6E8A-4147-A177-3AD203B41FA5}">
                      <a16:colId xmlns:a16="http://schemas.microsoft.com/office/drawing/2014/main" val="2015533768"/>
                    </a:ext>
                  </a:extLst>
                </a:gridCol>
              </a:tblGrid>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618162"/>
                  </a:ext>
                </a:extLst>
              </a:tr>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135919"/>
                  </a:ext>
                </a:extLst>
              </a:tr>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370840">
                <a:tc>
                  <a:txBody>
                    <a:bodyPr/>
                    <a:lstStyle/>
                    <a:p>
                      <a:pPr algn="ctr"/>
                      <a:r>
                        <a:rPr lang="en-US" sz="1600" dirty="0" smtClean="0">
                          <a:latin typeface="Consolas" panose="020B0609020204030204" pitchFamily="49" charset="0"/>
                        </a:rPr>
                        <a:t>?</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smtClean="0">
                          <a:latin typeface="Consolas" panose="020B0609020204030204" pitchFamily="49" charset="0"/>
                        </a:rPr>
                        <a:t>var</a:t>
                      </a:r>
                      <a:r>
                        <a:rPr lang="en-US" sz="1600" dirty="0" smtClean="0">
                          <a:latin typeface="Consolas" panose="020B0609020204030204" pitchFamily="49" charset="0"/>
                        </a:rPr>
                        <a:t>	</a:t>
                      </a:r>
                      <a:r>
                        <a:rPr lang="en-US" sz="1600" dirty="0" smtClean="0"/>
                        <a:t>local variable for </a:t>
                      </a:r>
                      <a:r>
                        <a:rPr lang="en-US" sz="1600" dirty="0" smtClean="0">
                          <a:latin typeface="Consolas" panose="020B0609020204030204" pitchFamily="49" charset="0"/>
                        </a:rPr>
                        <a:t>main()</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
        <p:nvSpPr>
          <p:cNvPr id="5" name="Rectangle 4"/>
          <p:cNvSpPr/>
          <p:nvPr/>
        </p:nvSpPr>
        <p:spPr>
          <a:xfrm>
            <a:off x="4139952" y="3429000"/>
            <a:ext cx="3931096" cy="1431161"/>
          </a:xfrm>
          <a:prstGeom prst="rect">
            <a:avLst/>
          </a:prstGeom>
        </p:spPr>
        <p:txBody>
          <a:bodyPr wrap="square">
            <a:spAutoFit/>
          </a:bodyPr>
          <a:lstStyle/>
          <a:p>
            <a:pPr indent="-114300"/>
            <a:r>
              <a:rPr lang="en-CA" sz="1500" dirty="0">
                <a:latin typeface="Consolas" panose="020B0609020204030204" pitchFamily="49" charset="0"/>
                <a:cs typeface="Consolas" panose="020B0609020204030204" pitchFamily="49" charset="0"/>
              </a:rPr>
              <a:t>int main() {</a:t>
            </a:r>
          </a:p>
          <a:p>
            <a:pPr indent="-114300"/>
            <a:r>
              <a:rPr lang="en-CA" sz="1500" b="1" dirty="0">
                <a:solidFill>
                  <a:srgbClr val="FF0000"/>
                </a:solidFill>
                <a:latin typeface="Consolas" panose="020B0609020204030204" pitchFamily="49" charset="0"/>
                <a:cs typeface="Consolas" panose="020B0609020204030204" pitchFamily="49" charset="0"/>
              </a:rPr>
              <a:t>    double </a:t>
            </a:r>
            <a:r>
              <a:rPr lang="en-CA" sz="1500" b="1" dirty="0" err="1">
                <a:solidFill>
                  <a:srgbClr val="FF0000"/>
                </a:solidFill>
                <a:latin typeface="Consolas" panose="020B0609020204030204" pitchFamily="49" charset="0"/>
                <a:cs typeface="Consolas" panose="020B0609020204030204" pitchFamily="49" charset="0"/>
              </a:rPr>
              <a:t>var</a:t>
            </a:r>
            <a:r>
              <a:rPr lang="en-CA" sz="1500" b="1" dirty="0">
                <a:solidFill>
                  <a:srgbClr val="FF0000"/>
                </a:solidFill>
                <a:latin typeface="Consolas" panose="020B0609020204030204" pitchFamily="49" charset="0"/>
                <a:cs typeface="Consolas" panose="020B0609020204030204" pitchFamily="49" charset="0"/>
              </a:rPr>
              <a:t>{</a:t>
            </a:r>
            <a:r>
              <a:rPr lang="en-CA" sz="1500" b="1" dirty="0" err="1">
                <a:solidFill>
                  <a:srgbClr val="FF0000"/>
                </a:solidFill>
                <a:latin typeface="Consolas" panose="020B0609020204030204" pitchFamily="49" charset="0"/>
                <a:cs typeface="Consolas" panose="020B0609020204030204" pitchFamily="49" charset="0"/>
              </a:rPr>
              <a:t>fast_sin</a:t>
            </a:r>
            <a:r>
              <a:rPr lang="en-CA" sz="1500" b="1" dirty="0">
                <a:solidFill>
                  <a:srgbClr val="FF0000"/>
                </a:solidFill>
                <a:latin typeface="Consolas" panose="020B0609020204030204" pitchFamily="49" charset="0"/>
                <a:cs typeface="Consolas" panose="020B0609020204030204" pitchFamily="49" charset="0"/>
              </a:rPr>
              <a:t>(-1.0)};</a:t>
            </a:r>
          </a:p>
          <a:p>
            <a:pPr indent="-114300"/>
            <a:r>
              <a:rPr lang="en-US" sz="1500" dirty="0">
                <a:latin typeface="Consolas" panose="020B0609020204030204" pitchFamily="49" charset="0"/>
                <a:cs typeface="Consolas" panose="020B0609020204030204" pitchFamily="49" charset="0"/>
              </a:rPr>
              <a:t>    std::</a:t>
            </a:r>
            <a:r>
              <a:rPr lang="en-US" sz="1500" dirty="0" err="1">
                <a:latin typeface="Consolas" panose="020B0609020204030204" pitchFamily="49" charset="0"/>
                <a:cs typeface="Consolas" panose="020B0609020204030204" pitchFamily="49" charset="0"/>
              </a:rPr>
              <a:t>cout</a:t>
            </a:r>
            <a:r>
              <a:rPr lang="en-US" sz="1500" dirty="0">
                <a:latin typeface="Consolas" panose="020B0609020204030204" pitchFamily="49" charset="0"/>
                <a:cs typeface="Consolas" panose="020B0609020204030204" pitchFamily="49" charset="0"/>
              </a:rPr>
              <a:t> &lt;&lt; </a:t>
            </a:r>
            <a:r>
              <a:rPr lang="en-US" sz="1500" dirty="0" err="1">
                <a:latin typeface="Consolas" panose="020B0609020204030204" pitchFamily="49" charset="0"/>
                <a:cs typeface="Consolas" panose="020B0609020204030204" pitchFamily="49" charset="0"/>
              </a:rPr>
              <a:t>var</a:t>
            </a:r>
            <a:r>
              <a:rPr lang="en-US" sz="1500" dirty="0">
                <a:latin typeface="Consolas" panose="020B0609020204030204" pitchFamily="49" charset="0"/>
                <a:cs typeface="Consolas" panose="020B0609020204030204" pitchFamily="49" charset="0"/>
              </a:rPr>
              <a:t> &lt;&lt; std::</a:t>
            </a:r>
            <a:r>
              <a:rPr lang="en-US" sz="1500" dirty="0" err="1">
                <a:latin typeface="Consolas" panose="020B0609020204030204" pitchFamily="49" charset="0"/>
                <a:cs typeface="Consolas" panose="020B0609020204030204" pitchFamily="49" charset="0"/>
              </a:rPr>
              <a:t>endl</a:t>
            </a:r>
            <a:r>
              <a:rPr lang="en-US" sz="1500" dirty="0">
                <a:latin typeface="Consolas" panose="020B0609020204030204" pitchFamily="49" charset="0"/>
                <a:cs typeface="Consolas" panose="020B0609020204030204" pitchFamily="49" charset="0"/>
              </a:rPr>
              <a:t>;</a:t>
            </a:r>
          </a:p>
          <a:p>
            <a:pPr indent="-114300"/>
            <a:endParaRPr lang="en-CA" sz="1200" dirty="0">
              <a:latin typeface="Consolas" panose="020B0609020204030204" pitchFamily="49" charset="0"/>
              <a:cs typeface="Consolas" panose="020B0609020204030204" pitchFamily="49" charset="0"/>
            </a:endParaRPr>
          </a:p>
          <a:p>
            <a:pPr indent="-114300"/>
            <a:r>
              <a:rPr lang="en-CA" sz="1500" dirty="0">
                <a:latin typeface="Consolas" panose="020B0609020204030204" pitchFamily="49" charset="0"/>
                <a:cs typeface="Consolas" panose="020B0609020204030204" pitchFamily="49" charset="0"/>
              </a:rPr>
              <a:t>    return 0;</a:t>
            </a:r>
          </a:p>
          <a:p>
            <a:pPr indent="-114300"/>
            <a:r>
              <a:rPr lang="en-CA" sz="15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990475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 and the call stack</a:t>
            </a:r>
            <a:endParaRPr lang="en-CA" dirty="0"/>
          </a:p>
        </p:txBody>
      </p:sp>
      <p:sp>
        <p:nvSpPr>
          <p:cNvPr id="3" name="Content Placeholder 2"/>
          <p:cNvSpPr>
            <a:spLocks noGrp="1"/>
          </p:cNvSpPr>
          <p:nvPr>
            <p:ph idx="1"/>
          </p:nvPr>
        </p:nvSpPr>
        <p:spPr/>
        <p:txBody>
          <a:bodyPr/>
          <a:lstStyle/>
          <a:p>
            <a:pPr marL="285750" lvl="2" indent="-285750"/>
            <a:r>
              <a:rPr lang="en-CA" sz="2000" dirty="0" smtClean="0"/>
              <a:t>The literal </a:t>
            </a:r>
            <a:r>
              <a:rPr lang="en-CA" sz="2000" dirty="0" smtClean="0">
                <a:latin typeface="Consolas" panose="020B0609020204030204" pitchFamily="49" charset="0"/>
                <a:cs typeface="Consolas" panose="020B0609020204030204" pitchFamily="49" charset="0"/>
              </a:rPr>
              <a:t>-1.0</a:t>
            </a:r>
            <a:r>
              <a:rPr lang="en-CA" sz="2000" dirty="0" smtClean="0"/>
              <a:t> is placed on the call stack and </a:t>
            </a:r>
            <a:r>
              <a:rPr lang="en-CA" sz="2000" dirty="0" err="1" smtClean="0">
                <a:latin typeface="Consolas" panose="020B0609020204030204" pitchFamily="49" charset="0"/>
                <a:cs typeface="Consolas" panose="020B0609020204030204" pitchFamily="49" charset="0"/>
              </a:rPr>
              <a:t>fast_sin</a:t>
            </a:r>
            <a:r>
              <a:rPr lang="en-CA" sz="2000" dirty="0" smtClean="0"/>
              <a:t> is called</a:t>
            </a:r>
            <a:endParaRPr lang="en-CA" sz="2000" dirty="0">
              <a:latin typeface="Consolas" panose="020B0609020204030204" pitchFamily="49" charset="0"/>
              <a:cs typeface="Consolas" panose="020B0609020204030204" pitchFamily="49" charset="0"/>
            </a:endParaRPr>
          </a:p>
          <a:p>
            <a:pPr marL="0" lvl="2" indent="0">
              <a:buNone/>
            </a:pPr>
            <a:endParaRPr lang="en-CA" sz="18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00451745"/>
              </p:ext>
            </p:extLst>
          </p:nvPr>
        </p:nvGraphicFramePr>
        <p:xfrm>
          <a:off x="1835696" y="4887168"/>
          <a:ext cx="6096000" cy="1854200"/>
        </p:xfrm>
        <a:graphic>
          <a:graphicData uri="http://schemas.openxmlformats.org/drawingml/2006/table">
            <a:tbl>
              <a:tblPr>
                <a:tableStyleId>{2D5ABB26-0587-4C30-8999-92F81FD0307C}</a:tableStyleId>
              </a:tblPr>
              <a:tblGrid>
                <a:gridCol w="1224136">
                  <a:extLst>
                    <a:ext uri="{9D8B030D-6E8A-4147-A177-3AD203B41FA5}">
                      <a16:colId xmlns:a16="http://schemas.microsoft.com/office/drawing/2014/main" val="108110987"/>
                    </a:ext>
                  </a:extLst>
                </a:gridCol>
                <a:gridCol w="4871864">
                  <a:extLst>
                    <a:ext uri="{9D8B030D-6E8A-4147-A177-3AD203B41FA5}">
                      <a16:colId xmlns:a16="http://schemas.microsoft.com/office/drawing/2014/main" val="2015533768"/>
                    </a:ext>
                  </a:extLst>
                </a:gridCol>
              </a:tblGrid>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618162"/>
                  </a:ext>
                </a:extLst>
              </a:tr>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135919"/>
                  </a:ext>
                </a:extLst>
              </a:tr>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370840">
                <a:tc>
                  <a:txBody>
                    <a:bodyPr/>
                    <a:lstStyle/>
                    <a:p>
                      <a:pPr algn="ctr"/>
                      <a:r>
                        <a:rPr lang="en-US" sz="1600" dirty="0" smtClean="0">
                          <a:latin typeface="Consolas" panose="020B0609020204030204" pitchFamily="49" charset="0"/>
                        </a:rPr>
                        <a:t>-1.0</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x	</a:t>
                      </a:r>
                      <a:r>
                        <a:rPr lang="en-US" sz="1600" dirty="0" smtClean="0"/>
                        <a:t>parameter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370840">
                <a:tc>
                  <a:txBody>
                    <a:bodyPr/>
                    <a:lstStyle/>
                    <a:p>
                      <a:pPr algn="ctr"/>
                      <a:r>
                        <a:rPr lang="en-US" sz="1600" dirty="0" smtClean="0">
                          <a:latin typeface="Consolas" panose="020B0609020204030204" pitchFamily="49" charset="0"/>
                        </a:rPr>
                        <a:t>?</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smtClean="0">
                          <a:latin typeface="Consolas" panose="020B0609020204030204" pitchFamily="49" charset="0"/>
                        </a:rPr>
                        <a:t>var</a:t>
                      </a:r>
                      <a:r>
                        <a:rPr lang="en-US" sz="1600" dirty="0" smtClean="0">
                          <a:latin typeface="Consolas" panose="020B0609020204030204" pitchFamily="49" charset="0"/>
                        </a:rPr>
                        <a:t>	</a:t>
                      </a:r>
                      <a:r>
                        <a:rPr lang="en-US" sz="1600" dirty="0" smtClean="0"/>
                        <a:t>local variable for </a:t>
                      </a:r>
                      <a:r>
                        <a:rPr lang="en-US" sz="1600" dirty="0" smtClean="0">
                          <a:latin typeface="Consolas" panose="020B0609020204030204" pitchFamily="49" charset="0"/>
                        </a:rPr>
                        <a:t>main()</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
        <p:nvSpPr>
          <p:cNvPr id="7" name="Rectangle 6"/>
          <p:cNvSpPr/>
          <p:nvPr/>
        </p:nvSpPr>
        <p:spPr>
          <a:xfrm>
            <a:off x="4139952" y="3429000"/>
            <a:ext cx="3931096" cy="1431161"/>
          </a:xfrm>
          <a:prstGeom prst="rect">
            <a:avLst/>
          </a:prstGeom>
        </p:spPr>
        <p:txBody>
          <a:bodyPr wrap="square">
            <a:spAutoFit/>
          </a:bodyPr>
          <a:lstStyle/>
          <a:p>
            <a:pPr indent="-114300"/>
            <a:r>
              <a:rPr lang="en-CA" sz="1500" dirty="0">
                <a:latin typeface="Consolas" panose="020B0609020204030204" pitchFamily="49" charset="0"/>
                <a:cs typeface="Consolas" panose="020B0609020204030204" pitchFamily="49" charset="0"/>
              </a:rPr>
              <a:t>int main() {</a:t>
            </a:r>
          </a:p>
          <a:p>
            <a:pPr indent="-114300"/>
            <a:r>
              <a:rPr lang="en-CA" sz="1500" b="1" dirty="0">
                <a:solidFill>
                  <a:srgbClr val="FF0000"/>
                </a:solidFill>
                <a:latin typeface="Consolas" panose="020B0609020204030204" pitchFamily="49" charset="0"/>
                <a:cs typeface="Consolas" panose="020B0609020204030204" pitchFamily="49" charset="0"/>
              </a:rPr>
              <a:t>    double </a:t>
            </a:r>
            <a:r>
              <a:rPr lang="en-CA" sz="1500" b="1" dirty="0" err="1">
                <a:solidFill>
                  <a:srgbClr val="FF0000"/>
                </a:solidFill>
                <a:latin typeface="Consolas" panose="020B0609020204030204" pitchFamily="49" charset="0"/>
                <a:cs typeface="Consolas" panose="020B0609020204030204" pitchFamily="49" charset="0"/>
              </a:rPr>
              <a:t>var</a:t>
            </a:r>
            <a:r>
              <a:rPr lang="en-CA" sz="1500" b="1" dirty="0">
                <a:solidFill>
                  <a:srgbClr val="FF0000"/>
                </a:solidFill>
                <a:latin typeface="Consolas" panose="020B0609020204030204" pitchFamily="49" charset="0"/>
                <a:cs typeface="Consolas" panose="020B0609020204030204" pitchFamily="49" charset="0"/>
              </a:rPr>
              <a:t>{</a:t>
            </a:r>
            <a:r>
              <a:rPr lang="en-CA" sz="1500" b="1" dirty="0" err="1">
                <a:solidFill>
                  <a:srgbClr val="FF0000"/>
                </a:solidFill>
                <a:latin typeface="Consolas" panose="020B0609020204030204" pitchFamily="49" charset="0"/>
                <a:cs typeface="Consolas" panose="020B0609020204030204" pitchFamily="49" charset="0"/>
              </a:rPr>
              <a:t>fast_sin</a:t>
            </a:r>
            <a:r>
              <a:rPr lang="en-CA" sz="1500" b="1" dirty="0">
                <a:solidFill>
                  <a:srgbClr val="FF0000"/>
                </a:solidFill>
                <a:latin typeface="Consolas" panose="020B0609020204030204" pitchFamily="49" charset="0"/>
                <a:cs typeface="Consolas" panose="020B0609020204030204" pitchFamily="49" charset="0"/>
              </a:rPr>
              <a:t>(-1.0)};</a:t>
            </a:r>
          </a:p>
          <a:p>
            <a:pPr indent="-114300"/>
            <a:r>
              <a:rPr lang="en-US" sz="1500" dirty="0">
                <a:latin typeface="Consolas" panose="020B0609020204030204" pitchFamily="49" charset="0"/>
                <a:cs typeface="Consolas" panose="020B0609020204030204" pitchFamily="49" charset="0"/>
              </a:rPr>
              <a:t>    std::</a:t>
            </a:r>
            <a:r>
              <a:rPr lang="en-US" sz="1500" dirty="0" err="1">
                <a:latin typeface="Consolas" panose="020B0609020204030204" pitchFamily="49" charset="0"/>
                <a:cs typeface="Consolas" panose="020B0609020204030204" pitchFamily="49" charset="0"/>
              </a:rPr>
              <a:t>cout</a:t>
            </a:r>
            <a:r>
              <a:rPr lang="en-US" sz="1500" dirty="0">
                <a:latin typeface="Consolas" panose="020B0609020204030204" pitchFamily="49" charset="0"/>
                <a:cs typeface="Consolas" panose="020B0609020204030204" pitchFamily="49" charset="0"/>
              </a:rPr>
              <a:t> &lt;&lt; </a:t>
            </a:r>
            <a:r>
              <a:rPr lang="en-US" sz="1500" dirty="0" err="1">
                <a:latin typeface="Consolas" panose="020B0609020204030204" pitchFamily="49" charset="0"/>
                <a:cs typeface="Consolas" panose="020B0609020204030204" pitchFamily="49" charset="0"/>
              </a:rPr>
              <a:t>var</a:t>
            </a:r>
            <a:r>
              <a:rPr lang="en-US" sz="1500" dirty="0">
                <a:latin typeface="Consolas" panose="020B0609020204030204" pitchFamily="49" charset="0"/>
                <a:cs typeface="Consolas" panose="020B0609020204030204" pitchFamily="49" charset="0"/>
              </a:rPr>
              <a:t> &lt;&lt; std::</a:t>
            </a:r>
            <a:r>
              <a:rPr lang="en-US" sz="1500" dirty="0" err="1">
                <a:latin typeface="Consolas" panose="020B0609020204030204" pitchFamily="49" charset="0"/>
                <a:cs typeface="Consolas" panose="020B0609020204030204" pitchFamily="49" charset="0"/>
              </a:rPr>
              <a:t>endl</a:t>
            </a:r>
            <a:r>
              <a:rPr lang="en-US" sz="1500" dirty="0">
                <a:latin typeface="Consolas" panose="020B0609020204030204" pitchFamily="49" charset="0"/>
                <a:cs typeface="Consolas" panose="020B0609020204030204" pitchFamily="49" charset="0"/>
              </a:rPr>
              <a:t>;</a:t>
            </a:r>
          </a:p>
          <a:p>
            <a:pPr indent="-114300"/>
            <a:endParaRPr lang="en-CA" sz="1200" dirty="0">
              <a:latin typeface="Consolas" panose="020B0609020204030204" pitchFamily="49" charset="0"/>
              <a:cs typeface="Consolas" panose="020B0609020204030204" pitchFamily="49" charset="0"/>
            </a:endParaRPr>
          </a:p>
          <a:p>
            <a:pPr indent="-114300"/>
            <a:r>
              <a:rPr lang="en-CA" sz="1500" dirty="0">
                <a:latin typeface="Consolas" panose="020B0609020204030204" pitchFamily="49" charset="0"/>
                <a:cs typeface="Consolas" panose="020B0609020204030204" pitchFamily="49" charset="0"/>
              </a:rPr>
              <a:t>    return 0;</a:t>
            </a:r>
          </a:p>
          <a:p>
            <a:pPr indent="-114300"/>
            <a:r>
              <a:rPr lang="en-CA" sz="15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70802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 and the call stack</a:t>
            </a:r>
            <a:endParaRPr lang="en-CA" dirty="0"/>
          </a:p>
        </p:txBody>
      </p:sp>
      <p:sp>
        <p:nvSpPr>
          <p:cNvPr id="3" name="Content Placeholder 2"/>
          <p:cNvSpPr>
            <a:spLocks noGrp="1"/>
          </p:cNvSpPr>
          <p:nvPr>
            <p:ph idx="1"/>
          </p:nvPr>
        </p:nvSpPr>
        <p:spPr/>
        <p:txBody>
          <a:bodyPr>
            <a:normAutofit/>
          </a:bodyPr>
          <a:lstStyle/>
          <a:p>
            <a:pPr marL="285750" lvl="2" indent="-285750"/>
            <a:r>
              <a:rPr lang="en-US" sz="2000" dirty="0" smtClean="0"/>
              <a:t>Inside </a:t>
            </a:r>
            <a:r>
              <a:rPr lang="en-US" sz="2000" dirty="0" err="1" smtClean="0">
                <a:latin typeface="Consolas" panose="020B0609020204030204" pitchFamily="49" charset="0"/>
              </a:rPr>
              <a:t>fast_sin</a:t>
            </a:r>
            <a:r>
              <a:rPr lang="en-US" sz="2000" dirty="0" smtClean="0">
                <a:latin typeface="Consolas" panose="020B0609020204030204" pitchFamily="49" charset="0"/>
              </a:rPr>
              <a:t>(…)</a:t>
            </a:r>
            <a:r>
              <a:rPr lang="en-US" sz="2000" dirty="0" smtClean="0"/>
              <a:t>, memory is allocated for the local variable </a:t>
            </a:r>
            <a:r>
              <a:rPr lang="en-US" sz="2000" dirty="0">
                <a:latin typeface="Consolas" panose="020B0609020204030204" pitchFamily="49" charset="0"/>
                <a:cs typeface="Consolas" panose="020B0609020204030204" pitchFamily="49" charset="0"/>
              </a:rPr>
              <a:t>PI_BY_2</a:t>
            </a:r>
            <a:r>
              <a:rPr lang="en-US" sz="2000" dirty="0" smtClean="0"/>
              <a:t> and that local variable is initialized </a:t>
            </a:r>
            <a:endParaRPr lang="en-CA" sz="20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56641864"/>
              </p:ext>
            </p:extLst>
          </p:nvPr>
        </p:nvGraphicFramePr>
        <p:xfrm>
          <a:off x="1835696" y="4887168"/>
          <a:ext cx="6096000" cy="1854200"/>
        </p:xfrm>
        <a:graphic>
          <a:graphicData uri="http://schemas.openxmlformats.org/drawingml/2006/table">
            <a:tbl>
              <a:tblPr>
                <a:tableStyleId>{2D5ABB26-0587-4C30-8999-92F81FD0307C}</a:tableStyleId>
              </a:tblPr>
              <a:tblGrid>
                <a:gridCol w="1224136">
                  <a:extLst>
                    <a:ext uri="{9D8B030D-6E8A-4147-A177-3AD203B41FA5}">
                      <a16:colId xmlns:a16="http://schemas.microsoft.com/office/drawing/2014/main" val="108110987"/>
                    </a:ext>
                  </a:extLst>
                </a:gridCol>
                <a:gridCol w="4871864">
                  <a:extLst>
                    <a:ext uri="{9D8B030D-6E8A-4147-A177-3AD203B41FA5}">
                      <a16:colId xmlns:a16="http://schemas.microsoft.com/office/drawing/2014/main" val="2015533768"/>
                    </a:ext>
                  </a:extLst>
                </a:gridCol>
              </a:tblGrid>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618162"/>
                  </a:ext>
                </a:extLst>
              </a:tr>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135919"/>
                  </a:ext>
                </a:extLst>
              </a:tr>
              <a:tr h="370840">
                <a:tc>
                  <a:txBody>
                    <a:bodyPr/>
                    <a:lstStyle/>
                    <a:p>
                      <a:pPr algn="ctr"/>
                      <a:r>
                        <a:rPr lang="en-CA" sz="1600" dirty="0" smtClean="0">
                          <a:latin typeface="Consolas" panose="020B0609020204030204" pitchFamily="49" charset="0"/>
                          <a:cs typeface="Consolas" panose="020B0609020204030204" pitchFamily="49" charset="0"/>
                        </a:rPr>
                        <a:t>1.570796…</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PI_BY_2</a:t>
                      </a:r>
                      <a:r>
                        <a:rPr lang="en-US" sz="1600" dirty="0" smtClean="0">
                          <a:latin typeface="Consolas" panose="020B0609020204030204" pitchFamily="49" charset="0"/>
                        </a:rPr>
                        <a:t>	</a:t>
                      </a:r>
                      <a:r>
                        <a:rPr lang="en-US" sz="1600" dirty="0" smtClean="0"/>
                        <a:t>local variable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370840">
                <a:tc>
                  <a:txBody>
                    <a:bodyPr/>
                    <a:lstStyle/>
                    <a:p>
                      <a:pPr algn="ctr"/>
                      <a:r>
                        <a:rPr lang="en-US" sz="1600" dirty="0" smtClean="0">
                          <a:latin typeface="Consolas" panose="020B0609020204030204" pitchFamily="49" charset="0"/>
                        </a:rPr>
                        <a:t>-1.0</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x	</a:t>
                      </a:r>
                      <a:r>
                        <a:rPr lang="en-US" sz="1600" dirty="0" smtClean="0"/>
                        <a:t>parameter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370840">
                <a:tc>
                  <a:txBody>
                    <a:bodyPr/>
                    <a:lstStyle/>
                    <a:p>
                      <a:pPr algn="ctr"/>
                      <a:r>
                        <a:rPr lang="en-US" sz="1600" dirty="0" smtClean="0">
                          <a:latin typeface="Consolas" panose="020B0609020204030204" pitchFamily="49" charset="0"/>
                        </a:rPr>
                        <a:t>?</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smtClean="0">
                          <a:latin typeface="Consolas" panose="020B0609020204030204" pitchFamily="49" charset="0"/>
                        </a:rPr>
                        <a:t>var</a:t>
                      </a:r>
                      <a:r>
                        <a:rPr lang="en-US" sz="1600" dirty="0" smtClean="0">
                          <a:latin typeface="Consolas" panose="020B0609020204030204" pitchFamily="49" charset="0"/>
                        </a:rPr>
                        <a:t>	</a:t>
                      </a:r>
                      <a:r>
                        <a:rPr lang="en-US" sz="1600" dirty="0" smtClean="0"/>
                        <a:t>local variable for </a:t>
                      </a:r>
                      <a:r>
                        <a:rPr lang="en-US" sz="1600" dirty="0" smtClean="0">
                          <a:latin typeface="Consolas" panose="020B0609020204030204" pitchFamily="49" charset="0"/>
                        </a:rPr>
                        <a:t>main()</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
        <p:nvSpPr>
          <p:cNvPr id="6" name="Rectangle 5"/>
          <p:cNvSpPr/>
          <p:nvPr/>
        </p:nvSpPr>
        <p:spPr>
          <a:xfrm>
            <a:off x="3851920" y="2694979"/>
            <a:ext cx="5152491" cy="2123658"/>
          </a:xfrm>
          <a:prstGeom prst="rect">
            <a:avLst/>
          </a:prstGeom>
        </p:spPr>
        <p:txBody>
          <a:bodyPr wrap="square">
            <a:spAutoFit/>
          </a:bodyPr>
          <a:lstStyle/>
          <a:p>
            <a:pPr indent="-57150"/>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fast_sin</a:t>
            </a:r>
            <a:r>
              <a:rPr lang="en-CA" sz="1200" dirty="0">
                <a:latin typeface="Consolas" panose="020B0609020204030204" pitchFamily="49" charset="0"/>
                <a:cs typeface="Consolas" panose="020B0609020204030204" pitchFamily="49" charset="0"/>
              </a:rPr>
              <a:t>( double x ) {</a:t>
            </a:r>
          </a:p>
          <a:p>
            <a:pPr indent="-57150"/>
            <a:r>
              <a:rPr lang="en-US" sz="1200" b="1" dirty="0">
                <a:solidFill>
                  <a:srgbClr val="FF0000"/>
                </a:solidFill>
                <a:latin typeface="Consolas" panose="020B0609020204030204" pitchFamily="49" charset="0"/>
                <a:cs typeface="Consolas" panose="020B0609020204030204" pitchFamily="49" charset="0"/>
              </a:rPr>
              <a:t>    double PI_BY_2{</a:t>
            </a:r>
            <a:r>
              <a:rPr lang="en-CA" sz="1200" b="1" dirty="0">
                <a:solidFill>
                  <a:srgbClr val="FF0000"/>
                </a:solidFill>
                <a:latin typeface="Consolas" panose="020B0609020204030204" pitchFamily="49" charset="0"/>
                <a:cs typeface="Consolas" panose="020B0609020204030204" pitchFamily="49" charset="0"/>
              </a:rPr>
              <a:t>1.5707963267948966};</a:t>
            </a:r>
          </a:p>
          <a:p>
            <a:pPr indent="-57150"/>
            <a:r>
              <a:rPr lang="en-CA" sz="1200" dirty="0">
                <a:latin typeface="Consolas" panose="020B0609020204030204" pitchFamily="49" charset="0"/>
                <a:cs typeface="Consolas" panose="020B0609020204030204" pitchFamily="49" charset="0"/>
              </a:rPr>
              <a:t>    assert( (x &gt;= -PI_BY_2) &amp;&amp; (x &lt;= PI_BY_2) );</a:t>
            </a:r>
          </a:p>
          <a:p>
            <a:pPr indent="-57150"/>
            <a:endParaRPr lang="en-US" sz="1200" dirty="0">
              <a:latin typeface="Consolas" panose="020B0609020204030204" pitchFamily="49" charset="0"/>
              <a:cs typeface="Consolas" panose="020B0609020204030204" pitchFamily="49" charset="0"/>
            </a:endParaRPr>
          </a:p>
          <a:p>
            <a:pPr indent="-57150"/>
            <a:r>
              <a:rPr lang="en-US" sz="1200" dirty="0">
                <a:latin typeface="Consolas" panose="020B0609020204030204" pitchFamily="49" charset="0"/>
                <a:cs typeface="Consolas" panose="020B0609020204030204" pitchFamily="49" charset="0"/>
              </a:rPr>
              <a:t>    if ( x &lt; </a:t>
            </a:r>
            <a:r>
              <a:rPr lang="en-US" sz="1200" dirty="0" smtClean="0">
                <a:latin typeface="Consolas" panose="020B0609020204030204" pitchFamily="49" charset="0"/>
                <a:cs typeface="Consolas" panose="020B0609020204030204" pitchFamily="49" charset="0"/>
              </a:rPr>
              <a:t>0.0 </a:t>
            </a:r>
            <a:r>
              <a:rPr lang="en-US" sz="1200" dirty="0">
                <a:latin typeface="Consolas" panose="020B0609020204030204" pitchFamily="49" charset="0"/>
                <a:cs typeface="Consolas" panose="020B0609020204030204" pitchFamily="49" charset="0"/>
              </a:rPr>
              <a:t>) {</a:t>
            </a:r>
          </a:p>
          <a:p>
            <a:pPr indent="-57150"/>
            <a:r>
              <a:rPr lang="en-US" sz="1200" dirty="0">
                <a:latin typeface="Consolas" panose="020B0609020204030204" pitchFamily="49" charset="0"/>
                <a:cs typeface="Consolas" panose="020B0609020204030204" pitchFamily="49" charset="0"/>
              </a:rPr>
              <a:t>        return –</a:t>
            </a:r>
            <a:r>
              <a:rPr lang="en-US" sz="1200" dirty="0" err="1">
                <a:latin typeface="Consolas" panose="020B0609020204030204" pitchFamily="49" charset="0"/>
                <a:cs typeface="Consolas" panose="020B0609020204030204" pitchFamily="49" charset="0"/>
              </a:rPr>
              <a:t>fast_sin</a:t>
            </a:r>
            <a:r>
              <a:rPr lang="en-US" sz="1200" dirty="0">
                <a:latin typeface="Consolas" panose="020B0609020204030204" pitchFamily="49" charset="0"/>
                <a:cs typeface="Consolas" panose="020B0609020204030204" pitchFamily="49" charset="0"/>
              </a:rPr>
              <a:t>( -x );</a:t>
            </a:r>
          </a:p>
          <a:p>
            <a:pPr indent="-57150"/>
            <a:r>
              <a:rPr lang="en-US" sz="1200" dirty="0">
                <a:latin typeface="Consolas" panose="020B0609020204030204" pitchFamily="49" charset="0"/>
                <a:cs typeface="Consolas" panose="020B0609020204030204" pitchFamily="49" charset="0"/>
              </a:rPr>
              <a:t>    }</a:t>
            </a:r>
          </a:p>
          <a:p>
            <a:pPr indent="-57150"/>
            <a:endParaRPr lang="en-US" sz="1200" dirty="0">
              <a:latin typeface="Consolas" panose="020B0609020204030204" pitchFamily="49" charset="0"/>
              <a:cs typeface="Consolas" panose="020B0609020204030204" pitchFamily="49" charset="0"/>
            </a:endParaRPr>
          </a:p>
          <a:p>
            <a:pPr indent="-57150"/>
            <a:r>
              <a:rPr lang="en-CA" sz="1200" dirty="0">
                <a:latin typeface="Consolas" panose="020B0609020204030204" pitchFamily="49" charset="0"/>
                <a:cs typeface="Consolas" panose="020B0609020204030204" pitchFamily="49" charset="0"/>
              </a:rPr>
              <a:t>    return </a:t>
            </a:r>
            <a:r>
              <a:rPr lang="en-CA" sz="1200" dirty="0" smtClean="0">
                <a:latin typeface="Consolas" panose="020B0609020204030204" pitchFamily="49" charset="0"/>
                <a:cs typeface="Consolas" panose="020B0609020204030204" pitchFamily="49" charset="0"/>
              </a:rPr>
              <a:t>((-0.11073981636184074*x</a:t>
            </a:r>
          </a:p>
          <a:p>
            <a:pPr indent="-57150"/>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a:t>
            </a:r>
            <a:r>
              <a:rPr lang="en-CA" sz="1200" dirty="0">
                <a:latin typeface="Consolas" panose="020B0609020204030204" pitchFamily="49" charset="0"/>
                <a:cs typeface="Consolas" panose="020B0609020204030204" pitchFamily="49" charset="0"/>
              </a:rPr>
              <a:t>0.057385341027109429)*x + 1.0)*x;</a:t>
            </a:r>
          </a:p>
          <a:p>
            <a:pPr indent="-57150"/>
            <a:r>
              <a:rPr lang="en-CA" sz="1200" dirty="0">
                <a:latin typeface="Consolas" panose="020B0609020204030204" pitchFamily="49" charset="0"/>
                <a:cs typeface="Consolas" panose="020B0609020204030204" pitchFamily="49" charset="0"/>
              </a:rPr>
              <a:t>}</a:t>
            </a:r>
            <a:endParaRPr lang="en-CA" sz="1200" dirty="0"/>
          </a:p>
        </p:txBody>
      </p:sp>
    </p:spTree>
    <p:extLst>
      <p:ext uri="{BB962C8B-B14F-4D97-AF65-F5344CB8AC3E}">
        <p14:creationId xmlns:p14="http://schemas.microsoft.com/office/powerpoint/2010/main" val="4271921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 and the call stack</a:t>
            </a:r>
            <a:endParaRPr lang="en-CA" dirty="0"/>
          </a:p>
        </p:txBody>
      </p:sp>
      <p:sp>
        <p:nvSpPr>
          <p:cNvPr id="3" name="Content Placeholder 2"/>
          <p:cNvSpPr>
            <a:spLocks noGrp="1"/>
          </p:cNvSpPr>
          <p:nvPr>
            <p:ph idx="1"/>
          </p:nvPr>
        </p:nvSpPr>
        <p:spPr/>
        <p:txBody>
          <a:bodyPr/>
          <a:lstStyle/>
          <a:p>
            <a:pPr marL="285750" lvl="2" indent="-285750"/>
            <a:r>
              <a:rPr lang="en-US" sz="2000" dirty="0" smtClean="0"/>
              <a:t>The assertion passes and </a:t>
            </a:r>
            <a:r>
              <a:rPr lang="en-US" sz="2000" dirty="0" smtClean="0">
                <a:latin typeface="Consolas" panose="020B0609020204030204" pitchFamily="49" charset="0"/>
              </a:rPr>
              <a:t>x &lt; 0.0</a:t>
            </a:r>
            <a:r>
              <a:rPr lang="en-US" sz="2000" dirty="0" smtClean="0"/>
              <a:t>, so the consequent block is executed</a:t>
            </a:r>
          </a:p>
          <a:p>
            <a:pPr marL="742950" lvl="3" indent="-285750"/>
            <a:r>
              <a:rPr lang="en-US" sz="1900" dirty="0" smtClean="0"/>
              <a:t>This is a call to </a:t>
            </a:r>
            <a:r>
              <a:rPr lang="en-US" sz="1900" dirty="0" err="1" smtClean="0">
                <a:latin typeface="Consolas" panose="020B0609020204030204" pitchFamily="49" charset="0"/>
              </a:rPr>
              <a:t>fast_sin</a:t>
            </a:r>
            <a:r>
              <a:rPr lang="en-US" sz="1900" dirty="0" smtClean="0">
                <a:latin typeface="Consolas" panose="020B0609020204030204" pitchFamily="49" charset="0"/>
              </a:rPr>
              <a:t>(…)</a:t>
            </a:r>
            <a:r>
              <a:rPr lang="en-US" sz="1900" dirty="0" smtClean="0"/>
              <a:t> with the argument </a:t>
            </a:r>
            <a:r>
              <a:rPr lang="en-US" sz="1900" dirty="0" smtClean="0">
                <a:latin typeface="Consolas" panose="020B0609020204030204" pitchFamily="49" charset="0"/>
              </a:rPr>
              <a:t>-x</a:t>
            </a:r>
            <a:r>
              <a:rPr lang="en-US" sz="1900" dirty="0" smtClean="0"/>
              <a:t> </a:t>
            </a:r>
          </a:p>
        </p:txBody>
      </p:sp>
      <p:graphicFrame>
        <p:nvGraphicFramePr>
          <p:cNvPr id="5" name="Table 4"/>
          <p:cNvGraphicFramePr>
            <a:graphicFrameLocks noGrp="1"/>
          </p:cNvGraphicFramePr>
          <p:nvPr>
            <p:extLst>
              <p:ext uri="{D42A27DB-BD31-4B8C-83A1-F6EECF244321}">
                <p14:modId xmlns:p14="http://schemas.microsoft.com/office/powerpoint/2010/main" val="1205781654"/>
              </p:ext>
            </p:extLst>
          </p:nvPr>
        </p:nvGraphicFramePr>
        <p:xfrm>
          <a:off x="1835696" y="4887168"/>
          <a:ext cx="6096000" cy="1854200"/>
        </p:xfrm>
        <a:graphic>
          <a:graphicData uri="http://schemas.openxmlformats.org/drawingml/2006/table">
            <a:tbl>
              <a:tblPr>
                <a:tableStyleId>{2D5ABB26-0587-4C30-8999-92F81FD0307C}</a:tableStyleId>
              </a:tblPr>
              <a:tblGrid>
                <a:gridCol w="1224136">
                  <a:extLst>
                    <a:ext uri="{9D8B030D-6E8A-4147-A177-3AD203B41FA5}">
                      <a16:colId xmlns:a16="http://schemas.microsoft.com/office/drawing/2014/main" val="108110987"/>
                    </a:ext>
                  </a:extLst>
                </a:gridCol>
                <a:gridCol w="4871864">
                  <a:extLst>
                    <a:ext uri="{9D8B030D-6E8A-4147-A177-3AD203B41FA5}">
                      <a16:colId xmlns:a16="http://schemas.microsoft.com/office/drawing/2014/main" val="2015533768"/>
                    </a:ext>
                  </a:extLst>
                </a:gridCol>
              </a:tblGrid>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618162"/>
                  </a:ext>
                </a:extLst>
              </a:tr>
              <a:tr h="370840">
                <a:tc>
                  <a:txBody>
                    <a:bodyPr/>
                    <a:lstStyle/>
                    <a:p>
                      <a:pPr algn="ctr"/>
                      <a:r>
                        <a:rPr lang="en-US" sz="1600" dirty="0" smtClean="0">
                          <a:latin typeface="Consolas" panose="020B0609020204030204" pitchFamily="49" charset="0"/>
                        </a:rPr>
                        <a:t>1.0</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x	</a:t>
                      </a:r>
                      <a:r>
                        <a:rPr lang="en-US" sz="1600" dirty="0" smtClean="0"/>
                        <a:t>parameter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135919"/>
                  </a:ext>
                </a:extLst>
              </a:tr>
              <a:tr h="370840">
                <a:tc>
                  <a:txBody>
                    <a:bodyPr/>
                    <a:lstStyle/>
                    <a:p>
                      <a:pPr algn="ctr"/>
                      <a:r>
                        <a:rPr lang="en-CA" sz="1600" dirty="0" smtClean="0">
                          <a:latin typeface="Consolas" panose="020B0609020204030204" pitchFamily="49" charset="0"/>
                          <a:cs typeface="Consolas" panose="020B0609020204030204" pitchFamily="49" charset="0"/>
                        </a:rPr>
                        <a:t>1.570796…</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PI_BY_2</a:t>
                      </a:r>
                      <a:r>
                        <a:rPr lang="en-US" sz="1600" dirty="0" smtClean="0">
                          <a:latin typeface="Consolas" panose="020B0609020204030204" pitchFamily="49" charset="0"/>
                        </a:rPr>
                        <a:t>	</a:t>
                      </a:r>
                      <a:r>
                        <a:rPr lang="en-US" sz="1600" dirty="0" smtClean="0"/>
                        <a:t>local variable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370840">
                <a:tc>
                  <a:txBody>
                    <a:bodyPr/>
                    <a:lstStyle/>
                    <a:p>
                      <a:pPr algn="ctr"/>
                      <a:r>
                        <a:rPr lang="en-US" sz="1600" dirty="0" smtClean="0">
                          <a:latin typeface="Consolas" panose="020B0609020204030204" pitchFamily="49" charset="0"/>
                        </a:rPr>
                        <a:t>-1.0</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x	</a:t>
                      </a:r>
                      <a:r>
                        <a:rPr lang="en-US" sz="1600" dirty="0" smtClean="0"/>
                        <a:t>parameter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370840">
                <a:tc>
                  <a:txBody>
                    <a:bodyPr/>
                    <a:lstStyle/>
                    <a:p>
                      <a:pPr algn="ctr"/>
                      <a:r>
                        <a:rPr lang="en-US" sz="1600" dirty="0" smtClean="0">
                          <a:latin typeface="Consolas" panose="020B0609020204030204" pitchFamily="49" charset="0"/>
                        </a:rPr>
                        <a:t>?</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smtClean="0">
                          <a:latin typeface="Consolas" panose="020B0609020204030204" pitchFamily="49" charset="0"/>
                        </a:rPr>
                        <a:t>var</a:t>
                      </a:r>
                      <a:r>
                        <a:rPr lang="en-US" sz="1600" dirty="0" smtClean="0">
                          <a:latin typeface="Consolas" panose="020B0609020204030204" pitchFamily="49" charset="0"/>
                        </a:rPr>
                        <a:t>	</a:t>
                      </a:r>
                      <a:r>
                        <a:rPr lang="en-US" sz="1600" dirty="0" smtClean="0"/>
                        <a:t>local variable for </a:t>
                      </a:r>
                      <a:r>
                        <a:rPr lang="en-US" sz="1600" dirty="0" smtClean="0">
                          <a:latin typeface="Consolas" panose="020B0609020204030204" pitchFamily="49" charset="0"/>
                        </a:rPr>
                        <a:t>main()</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
        <p:nvSpPr>
          <p:cNvPr id="4" name="Rectangle 3"/>
          <p:cNvSpPr/>
          <p:nvPr/>
        </p:nvSpPr>
        <p:spPr>
          <a:xfrm>
            <a:off x="3851920" y="2694979"/>
            <a:ext cx="5152491" cy="2123658"/>
          </a:xfrm>
          <a:prstGeom prst="rect">
            <a:avLst/>
          </a:prstGeom>
        </p:spPr>
        <p:txBody>
          <a:bodyPr wrap="square">
            <a:spAutoFit/>
          </a:bodyPr>
          <a:lstStyle/>
          <a:p>
            <a:pPr indent="-57150"/>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fast_sin</a:t>
            </a:r>
            <a:r>
              <a:rPr lang="en-CA" sz="1200" dirty="0">
                <a:latin typeface="Consolas" panose="020B0609020204030204" pitchFamily="49" charset="0"/>
                <a:cs typeface="Consolas" panose="020B0609020204030204" pitchFamily="49" charset="0"/>
              </a:rPr>
              <a:t>( double x ) {</a:t>
            </a:r>
          </a:p>
          <a:p>
            <a:pPr indent="-57150"/>
            <a:r>
              <a:rPr lang="en-US" sz="1200" dirty="0">
                <a:latin typeface="Consolas" panose="020B0609020204030204" pitchFamily="49" charset="0"/>
                <a:cs typeface="Consolas" panose="020B0609020204030204" pitchFamily="49" charset="0"/>
              </a:rPr>
              <a:t>    double PI_BY_2{</a:t>
            </a:r>
            <a:r>
              <a:rPr lang="en-CA" sz="1200" dirty="0">
                <a:latin typeface="Consolas" panose="020B0609020204030204" pitchFamily="49" charset="0"/>
                <a:cs typeface="Consolas" panose="020B0609020204030204" pitchFamily="49" charset="0"/>
              </a:rPr>
              <a:t>1.5707963267948966};</a:t>
            </a:r>
          </a:p>
          <a:p>
            <a:pPr indent="-57150"/>
            <a:r>
              <a:rPr lang="en-CA" sz="1200" dirty="0">
                <a:latin typeface="Consolas" panose="020B0609020204030204" pitchFamily="49" charset="0"/>
                <a:cs typeface="Consolas" panose="020B0609020204030204" pitchFamily="49" charset="0"/>
              </a:rPr>
              <a:t>    assert( (x &gt;= -PI_BY_2) &amp;&amp; (x &lt;= PI_BY_2) );</a:t>
            </a:r>
          </a:p>
          <a:p>
            <a:pPr indent="-57150"/>
            <a:endParaRPr lang="en-US" sz="1200" dirty="0">
              <a:latin typeface="Consolas" panose="020B0609020204030204" pitchFamily="49" charset="0"/>
              <a:cs typeface="Consolas" panose="020B0609020204030204" pitchFamily="49" charset="0"/>
            </a:endParaRPr>
          </a:p>
          <a:p>
            <a:pPr indent="-57150"/>
            <a:r>
              <a:rPr lang="en-US" sz="1200" dirty="0">
                <a:latin typeface="Consolas" panose="020B0609020204030204" pitchFamily="49" charset="0"/>
                <a:cs typeface="Consolas" panose="020B0609020204030204" pitchFamily="49" charset="0"/>
              </a:rPr>
              <a:t>    if ( x &lt; </a:t>
            </a:r>
            <a:r>
              <a:rPr lang="en-US" sz="1200" dirty="0" smtClean="0">
                <a:latin typeface="Consolas" panose="020B0609020204030204" pitchFamily="49" charset="0"/>
                <a:cs typeface="Consolas" panose="020B0609020204030204" pitchFamily="49" charset="0"/>
              </a:rPr>
              <a:t>0.0 </a:t>
            </a:r>
            <a:r>
              <a:rPr lang="en-US" sz="1200" dirty="0">
                <a:latin typeface="Consolas" panose="020B0609020204030204" pitchFamily="49" charset="0"/>
                <a:cs typeface="Consolas" panose="020B0609020204030204" pitchFamily="49" charset="0"/>
              </a:rPr>
              <a:t>) {</a:t>
            </a:r>
          </a:p>
          <a:p>
            <a:pPr indent="-57150"/>
            <a:r>
              <a:rPr lang="en-US" sz="1200" b="1" dirty="0">
                <a:solidFill>
                  <a:srgbClr val="FF0000"/>
                </a:solidFill>
                <a:latin typeface="Consolas" panose="020B0609020204030204" pitchFamily="49" charset="0"/>
                <a:cs typeface="Consolas" panose="020B0609020204030204" pitchFamily="49" charset="0"/>
              </a:rPr>
              <a:t>        return –</a:t>
            </a:r>
            <a:r>
              <a:rPr lang="en-US" sz="1200" b="1" dirty="0" err="1">
                <a:solidFill>
                  <a:srgbClr val="FF0000"/>
                </a:solidFill>
                <a:latin typeface="Consolas" panose="020B0609020204030204" pitchFamily="49" charset="0"/>
                <a:cs typeface="Consolas" panose="020B0609020204030204" pitchFamily="49" charset="0"/>
              </a:rPr>
              <a:t>fast_sin</a:t>
            </a:r>
            <a:r>
              <a:rPr lang="en-US" sz="1200" b="1" dirty="0">
                <a:solidFill>
                  <a:srgbClr val="FF0000"/>
                </a:solidFill>
                <a:latin typeface="Consolas" panose="020B0609020204030204" pitchFamily="49" charset="0"/>
                <a:cs typeface="Consolas" panose="020B0609020204030204" pitchFamily="49" charset="0"/>
              </a:rPr>
              <a:t>( -x );</a:t>
            </a:r>
          </a:p>
          <a:p>
            <a:pPr indent="-57150"/>
            <a:r>
              <a:rPr lang="en-US" sz="1200" dirty="0">
                <a:latin typeface="Consolas" panose="020B0609020204030204" pitchFamily="49" charset="0"/>
                <a:cs typeface="Consolas" panose="020B0609020204030204" pitchFamily="49" charset="0"/>
              </a:rPr>
              <a:t>    }</a:t>
            </a:r>
          </a:p>
          <a:p>
            <a:pPr indent="-57150"/>
            <a:endParaRPr lang="en-US" sz="1200" dirty="0">
              <a:latin typeface="Consolas" panose="020B0609020204030204" pitchFamily="49" charset="0"/>
              <a:cs typeface="Consolas" panose="020B0609020204030204" pitchFamily="49" charset="0"/>
            </a:endParaRPr>
          </a:p>
          <a:p>
            <a:pPr indent="-57150"/>
            <a:r>
              <a:rPr lang="en-CA" sz="1200" dirty="0">
                <a:latin typeface="Consolas" panose="020B0609020204030204" pitchFamily="49" charset="0"/>
                <a:cs typeface="Consolas" panose="020B0609020204030204" pitchFamily="49" charset="0"/>
              </a:rPr>
              <a:t>    return </a:t>
            </a:r>
            <a:r>
              <a:rPr lang="en-CA" sz="1200" dirty="0" smtClean="0">
                <a:latin typeface="Consolas" panose="020B0609020204030204" pitchFamily="49" charset="0"/>
                <a:cs typeface="Consolas" panose="020B0609020204030204" pitchFamily="49" charset="0"/>
              </a:rPr>
              <a:t>((-0.11073981636184074*x</a:t>
            </a:r>
          </a:p>
          <a:p>
            <a:pPr indent="-57150"/>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a:t>
            </a:r>
            <a:r>
              <a:rPr lang="en-CA" sz="1200" dirty="0">
                <a:latin typeface="Consolas" panose="020B0609020204030204" pitchFamily="49" charset="0"/>
                <a:cs typeface="Consolas" panose="020B0609020204030204" pitchFamily="49" charset="0"/>
              </a:rPr>
              <a:t>0.057385341027109429)*x + 1.0)*x;</a:t>
            </a:r>
          </a:p>
          <a:p>
            <a:pPr indent="-57150"/>
            <a:r>
              <a:rPr lang="en-CA" sz="1200" dirty="0">
                <a:latin typeface="Consolas" panose="020B0609020204030204" pitchFamily="49" charset="0"/>
                <a:cs typeface="Consolas" panose="020B0609020204030204" pitchFamily="49" charset="0"/>
              </a:rPr>
              <a:t>}</a:t>
            </a:r>
            <a:endParaRPr lang="en-CA" sz="1200" dirty="0"/>
          </a:p>
        </p:txBody>
      </p:sp>
    </p:spTree>
    <p:extLst>
      <p:ext uri="{BB962C8B-B14F-4D97-AF65-F5344CB8AC3E}">
        <p14:creationId xmlns:p14="http://schemas.microsoft.com/office/powerpoint/2010/main" val="1729082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are local variables stored?</a:t>
            </a:r>
            <a:endParaRPr lang="en-CA" dirty="0"/>
          </a:p>
        </p:txBody>
      </p:sp>
      <p:sp>
        <p:nvSpPr>
          <p:cNvPr id="3" name="Content Placeholder 2"/>
          <p:cNvSpPr>
            <a:spLocks noGrp="1"/>
          </p:cNvSpPr>
          <p:nvPr>
            <p:ph idx="1"/>
          </p:nvPr>
        </p:nvSpPr>
        <p:spPr/>
        <p:txBody>
          <a:bodyPr/>
          <a:lstStyle/>
          <a:p>
            <a:r>
              <a:rPr lang="en-CA" dirty="0" smtClean="0"/>
              <a:t>Recall that:</a:t>
            </a:r>
          </a:p>
          <a:p>
            <a:pPr lvl="1"/>
            <a:r>
              <a:rPr lang="en-CA" dirty="0" smtClean="0"/>
              <a:t>Local variables are temporary storage</a:t>
            </a:r>
          </a:p>
          <a:p>
            <a:pPr lvl="1"/>
            <a:r>
              <a:rPr lang="en-CA" dirty="0" smtClean="0"/>
              <a:t>When you call a function, you do not return the current function until the function that is called completes execution and returns</a:t>
            </a:r>
          </a:p>
          <a:p>
            <a:pPr lvl="1"/>
            <a:endParaRPr lang="en-CA" dirty="0"/>
          </a:p>
          <a:p>
            <a:r>
              <a:rPr lang="en-CA" dirty="0" smtClean="0"/>
              <a:t>Suppose you were solving a problem:</a:t>
            </a:r>
          </a:p>
          <a:p>
            <a:pPr lvl="1"/>
            <a:r>
              <a:rPr lang="en-CA" dirty="0" smtClean="0"/>
              <a:t>You could write details and data on a piece of paper</a:t>
            </a:r>
          </a:p>
          <a:p>
            <a:pPr lvl="1"/>
            <a:r>
              <a:rPr lang="en-CA" dirty="0" smtClean="0"/>
              <a:t>If you had to solve a sub-problem, you could</a:t>
            </a:r>
          </a:p>
          <a:p>
            <a:pPr lvl="2"/>
            <a:r>
              <a:rPr lang="en-CA" dirty="0" smtClean="0"/>
              <a:t>Get a new piece of paper, put it over the current one and work on the sub-problem until you have solved it</a:t>
            </a:r>
          </a:p>
          <a:p>
            <a:pPr lvl="2"/>
            <a:r>
              <a:rPr lang="en-CA" dirty="0" smtClean="0"/>
              <a:t>You now return from solving the sub-problem by storing the solution and then returning the bottom piece of paper</a:t>
            </a:r>
          </a:p>
          <a:p>
            <a:pPr lvl="1"/>
            <a:r>
              <a:rPr lang="en-CA" dirty="0" smtClean="0"/>
              <a:t>If you had a sub-sub-problem, you could go one step further by putting another piece of paper on top, and focusing on that problem until it is complete</a:t>
            </a:r>
            <a:endParaRPr lang="en-CA" dirty="0"/>
          </a:p>
        </p:txBody>
      </p:sp>
    </p:spTree>
    <p:extLst>
      <p:ext uri="{BB962C8B-B14F-4D97-AF65-F5344CB8AC3E}">
        <p14:creationId xmlns:p14="http://schemas.microsoft.com/office/powerpoint/2010/main" val="1894728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 and the call stack</a:t>
            </a:r>
            <a:endParaRPr lang="en-CA" dirty="0"/>
          </a:p>
        </p:txBody>
      </p:sp>
      <p:sp>
        <p:nvSpPr>
          <p:cNvPr id="3" name="Content Placeholder 2"/>
          <p:cNvSpPr>
            <a:spLocks noGrp="1"/>
          </p:cNvSpPr>
          <p:nvPr>
            <p:ph idx="1"/>
          </p:nvPr>
        </p:nvSpPr>
        <p:spPr/>
        <p:txBody>
          <a:bodyPr>
            <a:normAutofit/>
          </a:bodyPr>
          <a:lstStyle/>
          <a:p>
            <a:pPr marL="285750" lvl="2" indent="-285750"/>
            <a:r>
              <a:rPr lang="en-US" sz="2000" dirty="0" smtClean="0"/>
              <a:t>Now we call </a:t>
            </a:r>
            <a:r>
              <a:rPr lang="en-US" sz="2000" dirty="0" err="1" smtClean="0"/>
              <a:t>fast_sin</a:t>
            </a:r>
            <a:r>
              <a:rPr lang="en-US" sz="2000" dirty="0" smtClean="0"/>
              <a:t>(…) again but now with the argument </a:t>
            </a:r>
            <a:r>
              <a:rPr lang="en-US" sz="2000" dirty="0" smtClean="0">
                <a:latin typeface="Consolas" panose="020B0609020204030204" pitchFamily="49" charset="0"/>
              </a:rPr>
              <a:t>1.0</a:t>
            </a:r>
            <a:endParaRPr lang="en-US" sz="2000" dirty="0" smtClean="0"/>
          </a:p>
        </p:txBody>
      </p:sp>
      <p:graphicFrame>
        <p:nvGraphicFramePr>
          <p:cNvPr id="5" name="Table 4"/>
          <p:cNvGraphicFramePr>
            <a:graphicFrameLocks noGrp="1"/>
          </p:cNvGraphicFramePr>
          <p:nvPr>
            <p:extLst>
              <p:ext uri="{D42A27DB-BD31-4B8C-83A1-F6EECF244321}">
                <p14:modId xmlns:p14="http://schemas.microsoft.com/office/powerpoint/2010/main" val="3786378610"/>
              </p:ext>
            </p:extLst>
          </p:nvPr>
        </p:nvGraphicFramePr>
        <p:xfrm>
          <a:off x="1835696" y="4887168"/>
          <a:ext cx="6096000" cy="1854200"/>
        </p:xfrm>
        <a:graphic>
          <a:graphicData uri="http://schemas.openxmlformats.org/drawingml/2006/table">
            <a:tbl>
              <a:tblPr>
                <a:tableStyleId>{2D5ABB26-0587-4C30-8999-92F81FD0307C}</a:tableStyleId>
              </a:tblPr>
              <a:tblGrid>
                <a:gridCol w="1224136">
                  <a:extLst>
                    <a:ext uri="{9D8B030D-6E8A-4147-A177-3AD203B41FA5}">
                      <a16:colId xmlns:a16="http://schemas.microsoft.com/office/drawing/2014/main" val="108110987"/>
                    </a:ext>
                  </a:extLst>
                </a:gridCol>
                <a:gridCol w="4871864">
                  <a:extLst>
                    <a:ext uri="{9D8B030D-6E8A-4147-A177-3AD203B41FA5}">
                      <a16:colId xmlns:a16="http://schemas.microsoft.com/office/drawing/2014/main" val="2015533768"/>
                    </a:ext>
                  </a:extLst>
                </a:gridCol>
              </a:tblGrid>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618162"/>
                  </a:ext>
                </a:extLst>
              </a:tr>
              <a:tr h="370840">
                <a:tc>
                  <a:txBody>
                    <a:bodyPr/>
                    <a:lstStyle/>
                    <a:p>
                      <a:pPr algn="ctr"/>
                      <a:r>
                        <a:rPr lang="en-US" sz="1600" dirty="0" smtClean="0">
                          <a:latin typeface="Consolas" panose="020B0609020204030204" pitchFamily="49" charset="0"/>
                        </a:rPr>
                        <a:t>1.0</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x	</a:t>
                      </a:r>
                      <a:r>
                        <a:rPr lang="en-US" sz="1600" dirty="0" smtClean="0"/>
                        <a:t>parameter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135919"/>
                  </a:ext>
                </a:extLst>
              </a:tr>
              <a:tr h="370840">
                <a:tc>
                  <a:txBody>
                    <a:bodyPr/>
                    <a:lstStyle/>
                    <a:p>
                      <a:pPr algn="ctr"/>
                      <a:r>
                        <a:rPr lang="en-CA" sz="1600" dirty="0" smtClean="0">
                          <a:latin typeface="Consolas" panose="020B0609020204030204" pitchFamily="49" charset="0"/>
                          <a:cs typeface="Consolas" panose="020B0609020204030204" pitchFamily="49" charset="0"/>
                        </a:rPr>
                        <a:t>1.570796…</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PI_BY_2</a:t>
                      </a:r>
                      <a:r>
                        <a:rPr lang="en-US" sz="1600" dirty="0" smtClean="0">
                          <a:latin typeface="Consolas" panose="020B0609020204030204" pitchFamily="49" charset="0"/>
                        </a:rPr>
                        <a:t>	</a:t>
                      </a:r>
                      <a:r>
                        <a:rPr lang="en-US" sz="1600" dirty="0" smtClean="0"/>
                        <a:t>local variable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370840">
                <a:tc>
                  <a:txBody>
                    <a:bodyPr/>
                    <a:lstStyle/>
                    <a:p>
                      <a:pPr algn="ctr"/>
                      <a:r>
                        <a:rPr lang="en-US" sz="1600" dirty="0" smtClean="0">
                          <a:latin typeface="Consolas" panose="020B0609020204030204" pitchFamily="49" charset="0"/>
                        </a:rPr>
                        <a:t>-1.0</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x	</a:t>
                      </a:r>
                      <a:r>
                        <a:rPr lang="en-US" sz="1600" dirty="0" smtClean="0"/>
                        <a:t>parameter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370840">
                <a:tc>
                  <a:txBody>
                    <a:bodyPr/>
                    <a:lstStyle/>
                    <a:p>
                      <a:pPr algn="ctr"/>
                      <a:r>
                        <a:rPr lang="en-US" sz="1600" dirty="0" smtClean="0">
                          <a:latin typeface="Consolas" panose="020B0609020204030204" pitchFamily="49" charset="0"/>
                        </a:rPr>
                        <a:t>?</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smtClean="0">
                          <a:latin typeface="Consolas" panose="020B0609020204030204" pitchFamily="49" charset="0"/>
                        </a:rPr>
                        <a:t>var</a:t>
                      </a:r>
                      <a:r>
                        <a:rPr lang="en-US" sz="1600" dirty="0" smtClean="0">
                          <a:latin typeface="Consolas" panose="020B0609020204030204" pitchFamily="49" charset="0"/>
                        </a:rPr>
                        <a:t>	</a:t>
                      </a:r>
                      <a:r>
                        <a:rPr lang="en-US" sz="1600" dirty="0" smtClean="0"/>
                        <a:t>local variable for </a:t>
                      </a:r>
                      <a:r>
                        <a:rPr lang="en-US" sz="1600" dirty="0" smtClean="0">
                          <a:latin typeface="Consolas" panose="020B0609020204030204" pitchFamily="49" charset="0"/>
                        </a:rPr>
                        <a:t>main()</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
        <p:nvSpPr>
          <p:cNvPr id="6" name="Rectangle 5"/>
          <p:cNvSpPr/>
          <p:nvPr/>
        </p:nvSpPr>
        <p:spPr>
          <a:xfrm>
            <a:off x="3851920" y="2694979"/>
            <a:ext cx="5152491" cy="2123658"/>
          </a:xfrm>
          <a:prstGeom prst="rect">
            <a:avLst/>
          </a:prstGeom>
        </p:spPr>
        <p:txBody>
          <a:bodyPr wrap="square">
            <a:spAutoFit/>
          </a:bodyPr>
          <a:lstStyle/>
          <a:p>
            <a:pPr indent="-57150"/>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fast_sin</a:t>
            </a:r>
            <a:r>
              <a:rPr lang="en-CA" sz="1200" dirty="0">
                <a:latin typeface="Consolas" panose="020B0609020204030204" pitchFamily="49" charset="0"/>
                <a:cs typeface="Consolas" panose="020B0609020204030204" pitchFamily="49" charset="0"/>
              </a:rPr>
              <a:t>( double x ) {</a:t>
            </a:r>
          </a:p>
          <a:p>
            <a:pPr indent="-57150"/>
            <a:r>
              <a:rPr lang="en-US" sz="1200" dirty="0">
                <a:latin typeface="Consolas" panose="020B0609020204030204" pitchFamily="49" charset="0"/>
                <a:cs typeface="Consolas" panose="020B0609020204030204" pitchFamily="49" charset="0"/>
              </a:rPr>
              <a:t>    double PI_BY_2{</a:t>
            </a:r>
            <a:r>
              <a:rPr lang="en-CA" sz="1200" dirty="0">
                <a:latin typeface="Consolas" panose="020B0609020204030204" pitchFamily="49" charset="0"/>
                <a:cs typeface="Consolas" panose="020B0609020204030204" pitchFamily="49" charset="0"/>
              </a:rPr>
              <a:t>1.5707963267948966};</a:t>
            </a:r>
          </a:p>
          <a:p>
            <a:pPr indent="-57150"/>
            <a:r>
              <a:rPr lang="en-CA" sz="1200" dirty="0">
                <a:latin typeface="Consolas" panose="020B0609020204030204" pitchFamily="49" charset="0"/>
                <a:cs typeface="Consolas" panose="020B0609020204030204" pitchFamily="49" charset="0"/>
              </a:rPr>
              <a:t>    assert( (x &gt;= -PI_BY_2) &amp;&amp; (x &lt;= PI_BY_2) );</a:t>
            </a:r>
          </a:p>
          <a:p>
            <a:pPr indent="-57150"/>
            <a:endParaRPr lang="en-US" sz="1200" dirty="0">
              <a:latin typeface="Consolas" panose="020B0609020204030204" pitchFamily="49" charset="0"/>
              <a:cs typeface="Consolas" panose="020B0609020204030204" pitchFamily="49" charset="0"/>
            </a:endParaRPr>
          </a:p>
          <a:p>
            <a:pPr indent="-57150"/>
            <a:r>
              <a:rPr lang="en-US" sz="1200" dirty="0">
                <a:latin typeface="Consolas" panose="020B0609020204030204" pitchFamily="49" charset="0"/>
                <a:cs typeface="Consolas" panose="020B0609020204030204" pitchFamily="49" charset="0"/>
              </a:rPr>
              <a:t>    if ( x &lt; </a:t>
            </a:r>
            <a:r>
              <a:rPr lang="en-US" sz="1200" dirty="0" smtClean="0">
                <a:latin typeface="Consolas" panose="020B0609020204030204" pitchFamily="49" charset="0"/>
                <a:cs typeface="Consolas" panose="020B0609020204030204" pitchFamily="49" charset="0"/>
              </a:rPr>
              <a:t>0.0 </a:t>
            </a:r>
            <a:r>
              <a:rPr lang="en-US" sz="1200" dirty="0">
                <a:latin typeface="Consolas" panose="020B0609020204030204" pitchFamily="49" charset="0"/>
                <a:cs typeface="Consolas" panose="020B0609020204030204" pitchFamily="49" charset="0"/>
              </a:rPr>
              <a:t>) {</a:t>
            </a:r>
          </a:p>
          <a:p>
            <a:pPr indent="-57150"/>
            <a:r>
              <a:rPr lang="en-US" sz="1200" b="1" dirty="0">
                <a:solidFill>
                  <a:srgbClr val="FF0000"/>
                </a:solidFill>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return –</a:t>
            </a:r>
            <a:r>
              <a:rPr lang="en-US" sz="1200" b="1" dirty="0" err="1">
                <a:solidFill>
                  <a:srgbClr val="FF0000"/>
                </a:solidFill>
                <a:latin typeface="Consolas" panose="020B0609020204030204" pitchFamily="49" charset="0"/>
                <a:cs typeface="Consolas" panose="020B0609020204030204" pitchFamily="49" charset="0"/>
              </a:rPr>
              <a:t>fast_sin</a:t>
            </a:r>
            <a:r>
              <a:rPr lang="en-US" sz="1200" b="1" dirty="0">
                <a:solidFill>
                  <a:srgbClr val="FF0000"/>
                </a:solidFill>
                <a:latin typeface="Consolas" panose="020B0609020204030204" pitchFamily="49" charset="0"/>
                <a:cs typeface="Consolas" panose="020B0609020204030204" pitchFamily="49" charset="0"/>
              </a:rPr>
              <a:t>( -x )</a:t>
            </a:r>
            <a:r>
              <a:rPr lang="en-US" sz="1200" dirty="0">
                <a:latin typeface="Consolas" panose="020B0609020204030204" pitchFamily="49" charset="0"/>
                <a:cs typeface="Consolas" panose="020B0609020204030204" pitchFamily="49" charset="0"/>
              </a:rPr>
              <a:t>;</a:t>
            </a:r>
          </a:p>
          <a:p>
            <a:pPr indent="-57150"/>
            <a:r>
              <a:rPr lang="en-US" sz="1200" dirty="0">
                <a:latin typeface="Consolas" panose="020B0609020204030204" pitchFamily="49" charset="0"/>
                <a:cs typeface="Consolas" panose="020B0609020204030204" pitchFamily="49" charset="0"/>
              </a:rPr>
              <a:t>    }</a:t>
            </a:r>
          </a:p>
          <a:p>
            <a:pPr indent="-57150"/>
            <a:endParaRPr lang="en-US" sz="1200" dirty="0">
              <a:latin typeface="Consolas" panose="020B0609020204030204" pitchFamily="49" charset="0"/>
              <a:cs typeface="Consolas" panose="020B0609020204030204" pitchFamily="49" charset="0"/>
            </a:endParaRPr>
          </a:p>
          <a:p>
            <a:pPr indent="-57150"/>
            <a:r>
              <a:rPr lang="en-CA" sz="1200" dirty="0">
                <a:latin typeface="Consolas" panose="020B0609020204030204" pitchFamily="49" charset="0"/>
                <a:cs typeface="Consolas" panose="020B0609020204030204" pitchFamily="49" charset="0"/>
              </a:rPr>
              <a:t>    return </a:t>
            </a:r>
            <a:r>
              <a:rPr lang="en-CA" sz="1200" dirty="0" smtClean="0">
                <a:latin typeface="Consolas" panose="020B0609020204030204" pitchFamily="49" charset="0"/>
                <a:cs typeface="Consolas" panose="020B0609020204030204" pitchFamily="49" charset="0"/>
              </a:rPr>
              <a:t>((-0.11073981636184074*x</a:t>
            </a:r>
          </a:p>
          <a:p>
            <a:pPr indent="-57150"/>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a:t>
            </a:r>
            <a:r>
              <a:rPr lang="en-CA" sz="1200" dirty="0">
                <a:latin typeface="Consolas" panose="020B0609020204030204" pitchFamily="49" charset="0"/>
                <a:cs typeface="Consolas" panose="020B0609020204030204" pitchFamily="49" charset="0"/>
              </a:rPr>
              <a:t>0.057385341027109429)*x + 1.0)*x;</a:t>
            </a:r>
          </a:p>
          <a:p>
            <a:pPr indent="-57150"/>
            <a:r>
              <a:rPr lang="en-CA" sz="1200" dirty="0">
                <a:latin typeface="Consolas" panose="020B0609020204030204" pitchFamily="49" charset="0"/>
                <a:cs typeface="Consolas" panose="020B0609020204030204" pitchFamily="49" charset="0"/>
              </a:rPr>
              <a:t>}</a:t>
            </a:r>
            <a:endParaRPr lang="en-CA" sz="1200" dirty="0"/>
          </a:p>
        </p:txBody>
      </p:sp>
    </p:spTree>
    <p:extLst>
      <p:ext uri="{BB962C8B-B14F-4D97-AF65-F5344CB8AC3E}">
        <p14:creationId xmlns:p14="http://schemas.microsoft.com/office/powerpoint/2010/main" val="4042474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 and the call stack</a:t>
            </a:r>
            <a:endParaRPr lang="en-CA" dirty="0"/>
          </a:p>
        </p:txBody>
      </p:sp>
      <p:sp>
        <p:nvSpPr>
          <p:cNvPr id="3" name="Content Placeholder 2"/>
          <p:cNvSpPr>
            <a:spLocks noGrp="1"/>
          </p:cNvSpPr>
          <p:nvPr>
            <p:ph idx="1"/>
          </p:nvPr>
        </p:nvSpPr>
        <p:spPr/>
        <p:txBody>
          <a:bodyPr>
            <a:normAutofit/>
          </a:bodyPr>
          <a:lstStyle/>
          <a:p>
            <a:pPr marL="285750" lvl="2" indent="-285750"/>
            <a:r>
              <a:rPr lang="en-US" sz="2000" dirty="0"/>
              <a:t>Inside </a:t>
            </a:r>
            <a:r>
              <a:rPr lang="en-US" sz="2000" dirty="0" err="1" smtClean="0">
                <a:latin typeface="Consolas" panose="020B0609020204030204" pitchFamily="49" charset="0"/>
              </a:rPr>
              <a:t>fast_sin</a:t>
            </a:r>
            <a:r>
              <a:rPr lang="en-US" sz="2000" dirty="0" smtClean="0">
                <a:latin typeface="Consolas" panose="020B0609020204030204" pitchFamily="49" charset="0"/>
              </a:rPr>
              <a:t>(1.0)</a:t>
            </a:r>
            <a:r>
              <a:rPr lang="en-US" sz="2000" dirty="0" smtClean="0"/>
              <a:t>, </a:t>
            </a:r>
            <a:r>
              <a:rPr lang="en-US" sz="2000" dirty="0"/>
              <a:t>memory is allocated for the local variable </a:t>
            </a:r>
            <a:r>
              <a:rPr lang="en-US" sz="2000" dirty="0">
                <a:latin typeface="Consolas" panose="020B0609020204030204" pitchFamily="49" charset="0"/>
                <a:cs typeface="Consolas" panose="020B0609020204030204" pitchFamily="49" charset="0"/>
              </a:rPr>
              <a:t>PI_BY_2</a:t>
            </a:r>
            <a:r>
              <a:rPr lang="en-US" sz="2000" dirty="0"/>
              <a:t> and that local variable is initialized </a:t>
            </a:r>
            <a:endParaRPr lang="en-CA" sz="20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57895781"/>
              </p:ext>
            </p:extLst>
          </p:nvPr>
        </p:nvGraphicFramePr>
        <p:xfrm>
          <a:off x="1835696" y="4887168"/>
          <a:ext cx="6096000" cy="1854200"/>
        </p:xfrm>
        <a:graphic>
          <a:graphicData uri="http://schemas.openxmlformats.org/drawingml/2006/table">
            <a:tbl>
              <a:tblPr>
                <a:tableStyleId>{2D5ABB26-0587-4C30-8999-92F81FD0307C}</a:tableStyleId>
              </a:tblPr>
              <a:tblGrid>
                <a:gridCol w="1224136">
                  <a:extLst>
                    <a:ext uri="{9D8B030D-6E8A-4147-A177-3AD203B41FA5}">
                      <a16:colId xmlns:a16="http://schemas.microsoft.com/office/drawing/2014/main" val="108110987"/>
                    </a:ext>
                  </a:extLst>
                </a:gridCol>
                <a:gridCol w="4871864">
                  <a:extLst>
                    <a:ext uri="{9D8B030D-6E8A-4147-A177-3AD203B41FA5}">
                      <a16:colId xmlns:a16="http://schemas.microsoft.com/office/drawing/2014/main" val="201553376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dirty="0" smtClean="0">
                          <a:latin typeface="Consolas" panose="020B0609020204030204" pitchFamily="49" charset="0"/>
                          <a:cs typeface="Consolas" panose="020B0609020204030204" pitchFamily="49" charset="0"/>
                        </a:rPr>
                        <a:t>1.570796…</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PI_BY_2</a:t>
                      </a:r>
                      <a:r>
                        <a:rPr lang="en-US" sz="1600" dirty="0" smtClean="0">
                          <a:latin typeface="Consolas" panose="020B0609020204030204" pitchFamily="49" charset="0"/>
                        </a:rPr>
                        <a:t>	</a:t>
                      </a:r>
                      <a:r>
                        <a:rPr lang="en-US" sz="1600" dirty="0" smtClean="0"/>
                        <a:t>local variable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618162"/>
                  </a:ext>
                </a:extLst>
              </a:tr>
              <a:tr h="370840">
                <a:tc>
                  <a:txBody>
                    <a:bodyPr/>
                    <a:lstStyle/>
                    <a:p>
                      <a:pPr algn="ctr"/>
                      <a:r>
                        <a:rPr lang="en-US" sz="1600" dirty="0" smtClean="0">
                          <a:latin typeface="Consolas" panose="020B0609020204030204" pitchFamily="49" charset="0"/>
                        </a:rPr>
                        <a:t>1.0</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x	</a:t>
                      </a:r>
                      <a:r>
                        <a:rPr lang="en-US" sz="1600" dirty="0" smtClean="0"/>
                        <a:t>parameter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135919"/>
                  </a:ext>
                </a:extLst>
              </a:tr>
              <a:tr h="370840">
                <a:tc>
                  <a:txBody>
                    <a:bodyPr/>
                    <a:lstStyle/>
                    <a:p>
                      <a:pPr algn="ctr"/>
                      <a:r>
                        <a:rPr lang="en-CA" sz="1600" dirty="0" smtClean="0">
                          <a:latin typeface="Consolas" panose="020B0609020204030204" pitchFamily="49" charset="0"/>
                          <a:cs typeface="Consolas" panose="020B0609020204030204" pitchFamily="49" charset="0"/>
                        </a:rPr>
                        <a:t>1.570796…</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PI_BY_2</a:t>
                      </a:r>
                      <a:r>
                        <a:rPr lang="en-US" sz="1600" dirty="0" smtClean="0">
                          <a:latin typeface="Consolas" panose="020B0609020204030204" pitchFamily="49" charset="0"/>
                        </a:rPr>
                        <a:t>	</a:t>
                      </a:r>
                      <a:r>
                        <a:rPr lang="en-US" sz="1600" dirty="0" smtClean="0"/>
                        <a:t>local variable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370840">
                <a:tc>
                  <a:txBody>
                    <a:bodyPr/>
                    <a:lstStyle/>
                    <a:p>
                      <a:pPr algn="ctr"/>
                      <a:r>
                        <a:rPr lang="en-US" sz="1600" dirty="0" smtClean="0">
                          <a:latin typeface="Consolas" panose="020B0609020204030204" pitchFamily="49" charset="0"/>
                        </a:rPr>
                        <a:t>-1.0</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x	</a:t>
                      </a:r>
                      <a:r>
                        <a:rPr lang="en-US" sz="1600" dirty="0" smtClean="0"/>
                        <a:t>parameter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370840">
                <a:tc>
                  <a:txBody>
                    <a:bodyPr/>
                    <a:lstStyle/>
                    <a:p>
                      <a:pPr algn="ctr"/>
                      <a:r>
                        <a:rPr lang="en-US" sz="1600" dirty="0" smtClean="0">
                          <a:latin typeface="Consolas" panose="020B0609020204030204" pitchFamily="49" charset="0"/>
                        </a:rPr>
                        <a:t>?</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smtClean="0">
                          <a:latin typeface="Consolas" panose="020B0609020204030204" pitchFamily="49" charset="0"/>
                        </a:rPr>
                        <a:t>var</a:t>
                      </a:r>
                      <a:r>
                        <a:rPr lang="en-US" sz="1600" dirty="0" smtClean="0">
                          <a:latin typeface="Consolas" panose="020B0609020204030204" pitchFamily="49" charset="0"/>
                        </a:rPr>
                        <a:t>	</a:t>
                      </a:r>
                      <a:r>
                        <a:rPr lang="en-US" sz="1600" dirty="0" smtClean="0"/>
                        <a:t>local variable for </a:t>
                      </a:r>
                      <a:r>
                        <a:rPr lang="en-US" sz="1600" dirty="0" smtClean="0">
                          <a:latin typeface="Consolas" panose="020B0609020204030204" pitchFamily="49" charset="0"/>
                        </a:rPr>
                        <a:t>main()</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
        <p:nvSpPr>
          <p:cNvPr id="6" name="Rectangle 5"/>
          <p:cNvSpPr/>
          <p:nvPr/>
        </p:nvSpPr>
        <p:spPr>
          <a:xfrm>
            <a:off x="3851920" y="2694979"/>
            <a:ext cx="5152491" cy="2123658"/>
          </a:xfrm>
          <a:prstGeom prst="rect">
            <a:avLst/>
          </a:prstGeom>
        </p:spPr>
        <p:txBody>
          <a:bodyPr wrap="square">
            <a:spAutoFit/>
          </a:bodyPr>
          <a:lstStyle/>
          <a:p>
            <a:pPr indent="-57150"/>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fast_sin</a:t>
            </a:r>
            <a:r>
              <a:rPr lang="en-CA" sz="1200" dirty="0">
                <a:latin typeface="Consolas" panose="020B0609020204030204" pitchFamily="49" charset="0"/>
                <a:cs typeface="Consolas" panose="020B0609020204030204" pitchFamily="49" charset="0"/>
              </a:rPr>
              <a:t>( double x ) {</a:t>
            </a:r>
          </a:p>
          <a:p>
            <a:pPr indent="-57150"/>
            <a:r>
              <a:rPr lang="en-US" sz="1200" b="1" dirty="0">
                <a:solidFill>
                  <a:srgbClr val="FF0000"/>
                </a:solidFill>
                <a:latin typeface="Consolas" panose="020B0609020204030204" pitchFamily="49" charset="0"/>
                <a:cs typeface="Consolas" panose="020B0609020204030204" pitchFamily="49" charset="0"/>
              </a:rPr>
              <a:t>    double PI_BY_2{</a:t>
            </a:r>
            <a:r>
              <a:rPr lang="en-CA" sz="1200" b="1" dirty="0">
                <a:solidFill>
                  <a:srgbClr val="FF0000"/>
                </a:solidFill>
                <a:latin typeface="Consolas" panose="020B0609020204030204" pitchFamily="49" charset="0"/>
                <a:cs typeface="Consolas" panose="020B0609020204030204" pitchFamily="49" charset="0"/>
              </a:rPr>
              <a:t>1.5707963267948966};</a:t>
            </a:r>
          </a:p>
          <a:p>
            <a:pPr indent="-57150"/>
            <a:r>
              <a:rPr lang="en-CA" sz="1200" dirty="0">
                <a:latin typeface="Consolas" panose="020B0609020204030204" pitchFamily="49" charset="0"/>
                <a:cs typeface="Consolas" panose="020B0609020204030204" pitchFamily="49" charset="0"/>
              </a:rPr>
              <a:t>    assert( (x &gt;= -PI_BY_2) &amp;&amp; (x &lt;= PI_BY_2) );</a:t>
            </a:r>
          </a:p>
          <a:p>
            <a:pPr indent="-57150"/>
            <a:endParaRPr lang="en-US" sz="1200" dirty="0">
              <a:latin typeface="Consolas" panose="020B0609020204030204" pitchFamily="49" charset="0"/>
              <a:cs typeface="Consolas" panose="020B0609020204030204" pitchFamily="49" charset="0"/>
            </a:endParaRPr>
          </a:p>
          <a:p>
            <a:pPr indent="-57150"/>
            <a:r>
              <a:rPr lang="en-US" sz="1200" dirty="0">
                <a:latin typeface="Consolas" panose="020B0609020204030204" pitchFamily="49" charset="0"/>
                <a:cs typeface="Consolas" panose="020B0609020204030204" pitchFamily="49" charset="0"/>
              </a:rPr>
              <a:t>    if ( x &lt; </a:t>
            </a:r>
            <a:r>
              <a:rPr lang="en-US" sz="1200" dirty="0" smtClean="0">
                <a:latin typeface="Consolas" panose="020B0609020204030204" pitchFamily="49" charset="0"/>
                <a:cs typeface="Consolas" panose="020B0609020204030204" pitchFamily="49" charset="0"/>
              </a:rPr>
              <a:t>0.0 </a:t>
            </a:r>
            <a:r>
              <a:rPr lang="en-US" sz="1200" dirty="0">
                <a:latin typeface="Consolas" panose="020B0609020204030204" pitchFamily="49" charset="0"/>
                <a:cs typeface="Consolas" panose="020B0609020204030204" pitchFamily="49" charset="0"/>
              </a:rPr>
              <a:t>) {</a:t>
            </a:r>
          </a:p>
          <a:p>
            <a:pPr indent="-57150"/>
            <a:r>
              <a:rPr lang="en-US" sz="1200" b="1" dirty="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return –</a:t>
            </a:r>
            <a:r>
              <a:rPr lang="en-US" sz="1200" dirty="0" err="1">
                <a:latin typeface="Consolas" panose="020B0609020204030204" pitchFamily="49" charset="0"/>
                <a:cs typeface="Consolas" panose="020B0609020204030204" pitchFamily="49" charset="0"/>
              </a:rPr>
              <a:t>fast_sin</a:t>
            </a:r>
            <a:r>
              <a:rPr lang="en-US" sz="1200" dirty="0">
                <a:latin typeface="Consolas" panose="020B0609020204030204" pitchFamily="49" charset="0"/>
                <a:cs typeface="Consolas" panose="020B0609020204030204" pitchFamily="49" charset="0"/>
              </a:rPr>
              <a:t>( -x );</a:t>
            </a:r>
          </a:p>
          <a:p>
            <a:pPr indent="-57150"/>
            <a:r>
              <a:rPr lang="en-US" sz="1200" dirty="0">
                <a:latin typeface="Consolas" panose="020B0609020204030204" pitchFamily="49" charset="0"/>
                <a:cs typeface="Consolas" panose="020B0609020204030204" pitchFamily="49" charset="0"/>
              </a:rPr>
              <a:t>    }</a:t>
            </a:r>
          </a:p>
          <a:p>
            <a:pPr indent="-57150"/>
            <a:endParaRPr lang="en-US" sz="1200" dirty="0">
              <a:latin typeface="Consolas" panose="020B0609020204030204" pitchFamily="49" charset="0"/>
              <a:cs typeface="Consolas" panose="020B0609020204030204" pitchFamily="49" charset="0"/>
            </a:endParaRPr>
          </a:p>
          <a:p>
            <a:pPr indent="-57150"/>
            <a:r>
              <a:rPr lang="en-CA" sz="1200" dirty="0">
                <a:latin typeface="Consolas" panose="020B0609020204030204" pitchFamily="49" charset="0"/>
                <a:cs typeface="Consolas" panose="020B0609020204030204" pitchFamily="49" charset="0"/>
              </a:rPr>
              <a:t>    return </a:t>
            </a:r>
            <a:r>
              <a:rPr lang="en-CA" sz="1200" dirty="0" smtClean="0">
                <a:latin typeface="Consolas" panose="020B0609020204030204" pitchFamily="49" charset="0"/>
                <a:cs typeface="Consolas" panose="020B0609020204030204" pitchFamily="49" charset="0"/>
              </a:rPr>
              <a:t>((-0.11073981636184074*x</a:t>
            </a:r>
          </a:p>
          <a:p>
            <a:pPr indent="-57150"/>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a:t>
            </a:r>
            <a:r>
              <a:rPr lang="en-CA" sz="1200" dirty="0">
                <a:latin typeface="Consolas" panose="020B0609020204030204" pitchFamily="49" charset="0"/>
                <a:cs typeface="Consolas" panose="020B0609020204030204" pitchFamily="49" charset="0"/>
              </a:rPr>
              <a:t>0.057385341027109429)*x + 1.0)*x;</a:t>
            </a:r>
          </a:p>
          <a:p>
            <a:pPr indent="-57150"/>
            <a:r>
              <a:rPr lang="en-CA" sz="1200" dirty="0">
                <a:latin typeface="Consolas" panose="020B0609020204030204" pitchFamily="49" charset="0"/>
                <a:cs typeface="Consolas" panose="020B0609020204030204" pitchFamily="49" charset="0"/>
              </a:rPr>
              <a:t>}</a:t>
            </a:r>
            <a:endParaRPr lang="en-CA" sz="1200" dirty="0"/>
          </a:p>
        </p:txBody>
      </p:sp>
    </p:spTree>
    <p:extLst>
      <p:ext uri="{BB962C8B-B14F-4D97-AF65-F5344CB8AC3E}">
        <p14:creationId xmlns:p14="http://schemas.microsoft.com/office/powerpoint/2010/main" val="930709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 and the call stack</a:t>
            </a:r>
            <a:endParaRPr lang="en-CA" dirty="0"/>
          </a:p>
        </p:txBody>
      </p:sp>
      <p:sp>
        <p:nvSpPr>
          <p:cNvPr id="3" name="Content Placeholder 2"/>
          <p:cNvSpPr>
            <a:spLocks noGrp="1"/>
          </p:cNvSpPr>
          <p:nvPr>
            <p:ph idx="1"/>
          </p:nvPr>
        </p:nvSpPr>
        <p:spPr/>
        <p:txBody>
          <a:bodyPr/>
          <a:lstStyle/>
          <a:p>
            <a:pPr marL="285750" lvl="2" indent="-285750"/>
            <a:r>
              <a:rPr lang="en-US" sz="2000" dirty="0" smtClean="0"/>
              <a:t>The assertion passes, the condition fails, so we execute the last statement</a:t>
            </a:r>
          </a:p>
          <a:p>
            <a:pPr marL="742950" lvl="3" indent="-285750"/>
            <a:r>
              <a:rPr lang="en-US" sz="1800" dirty="0" smtClean="0"/>
              <a:t>The </a:t>
            </a:r>
            <a:r>
              <a:rPr lang="en-US" sz="1800" dirty="0"/>
              <a:t>expression evaluates to </a:t>
            </a:r>
            <a:r>
              <a:rPr lang="en-US" sz="1800" dirty="0">
                <a:latin typeface="Consolas" panose="020B0609020204030204" pitchFamily="49" charset="0"/>
              </a:rPr>
              <a:t>0.83187484261104983</a:t>
            </a:r>
            <a:endParaRPr lang="en-US" sz="1800" dirty="0" smtClean="0">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14940876"/>
              </p:ext>
            </p:extLst>
          </p:nvPr>
        </p:nvGraphicFramePr>
        <p:xfrm>
          <a:off x="1835696" y="4887168"/>
          <a:ext cx="6096000" cy="1854200"/>
        </p:xfrm>
        <a:graphic>
          <a:graphicData uri="http://schemas.openxmlformats.org/drawingml/2006/table">
            <a:tbl>
              <a:tblPr>
                <a:tableStyleId>{2D5ABB26-0587-4C30-8999-92F81FD0307C}</a:tableStyleId>
              </a:tblPr>
              <a:tblGrid>
                <a:gridCol w="1224136">
                  <a:extLst>
                    <a:ext uri="{9D8B030D-6E8A-4147-A177-3AD203B41FA5}">
                      <a16:colId xmlns:a16="http://schemas.microsoft.com/office/drawing/2014/main" val="108110987"/>
                    </a:ext>
                  </a:extLst>
                </a:gridCol>
                <a:gridCol w="4871864">
                  <a:extLst>
                    <a:ext uri="{9D8B030D-6E8A-4147-A177-3AD203B41FA5}">
                      <a16:colId xmlns:a16="http://schemas.microsoft.com/office/drawing/2014/main" val="201553376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dirty="0" smtClean="0">
                          <a:latin typeface="Consolas" panose="020B0609020204030204" pitchFamily="49" charset="0"/>
                          <a:cs typeface="Consolas" panose="020B0609020204030204" pitchFamily="49" charset="0"/>
                        </a:rPr>
                        <a:t>1.570796…</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PI_BY_2</a:t>
                      </a:r>
                      <a:r>
                        <a:rPr lang="en-US" sz="1600" dirty="0" smtClean="0">
                          <a:latin typeface="Consolas" panose="020B0609020204030204" pitchFamily="49" charset="0"/>
                        </a:rPr>
                        <a:t>	</a:t>
                      </a:r>
                      <a:r>
                        <a:rPr lang="en-US" sz="1600" dirty="0" smtClean="0"/>
                        <a:t>local variable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618162"/>
                  </a:ext>
                </a:extLst>
              </a:tr>
              <a:tr h="370840">
                <a:tc>
                  <a:txBody>
                    <a:bodyPr/>
                    <a:lstStyle/>
                    <a:p>
                      <a:pPr algn="ctr"/>
                      <a:r>
                        <a:rPr lang="en-US" sz="1600" dirty="0" smtClean="0">
                          <a:latin typeface="Consolas" panose="020B0609020204030204" pitchFamily="49" charset="0"/>
                        </a:rPr>
                        <a:t>1.0</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x	</a:t>
                      </a:r>
                      <a:r>
                        <a:rPr lang="en-US" sz="1600" dirty="0" smtClean="0"/>
                        <a:t>parameter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135919"/>
                  </a:ext>
                </a:extLst>
              </a:tr>
              <a:tr h="370840">
                <a:tc>
                  <a:txBody>
                    <a:bodyPr/>
                    <a:lstStyle/>
                    <a:p>
                      <a:pPr algn="ctr"/>
                      <a:r>
                        <a:rPr lang="en-CA" sz="1600" dirty="0" smtClean="0">
                          <a:latin typeface="Consolas" panose="020B0609020204030204" pitchFamily="49" charset="0"/>
                          <a:cs typeface="Consolas" panose="020B0609020204030204" pitchFamily="49" charset="0"/>
                        </a:rPr>
                        <a:t>1.570796…</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PI_BY_2</a:t>
                      </a:r>
                      <a:r>
                        <a:rPr lang="en-US" sz="1600" dirty="0" smtClean="0">
                          <a:latin typeface="Consolas" panose="020B0609020204030204" pitchFamily="49" charset="0"/>
                        </a:rPr>
                        <a:t>	</a:t>
                      </a:r>
                      <a:r>
                        <a:rPr lang="en-US" sz="1600" dirty="0" smtClean="0"/>
                        <a:t>local variable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370840">
                <a:tc>
                  <a:txBody>
                    <a:bodyPr/>
                    <a:lstStyle/>
                    <a:p>
                      <a:pPr algn="ctr"/>
                      <a:r>
                        <a:rPr lang="en-US" sz="1600" dirty="0" smtClean="0">
                          <a:latin typeface="Consolas" panose="020B0609020204030204" pitchFamily="49" charset="0"/>
                        </a:rPr>
                        <a:t>-1.0</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x	</a:t>
                      </a:r>
                      <a:r>
                        <a:rPr lang="en-US" sz="1600" dirty="0" smtClean="0"/>
                        <a:t>parameter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370840">
                <a:tc>
                  <a:txBody>
                    <a:bodyPr/>
                    <a:lstStyle/>
                    <a:p>
                      <a:pPr algn="ctr"/>
                      <a:r>
                        <a:rPr lang="en-US" sz="1600" dirty="0" smtClean="0">
                          <a:latin typeface="Consolas" panose="020B0609020204030204" pitchFamily="49" charset="0"/>
                        </a:rPr>
                        <a:t>?</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smtClean="0">
                          <a:latin typeface="Consolas" panose="020B0609020204030204" pitchFamily="49" charset="0"/>
                        </a:rPr>
                        <a:t>var</a:t>
                      </a:r>
                      <a:r>
                        <a:rPr lang="en-US" sz="1600" dirty="0" smtClean="0">
                          <a:latin typeface="Consolas" panose="020B0609020204030204" pitchFamily="49" charset="0"/>
                        </a:rPr>
                        <a:t>	</a:t>
                      </a:r>
                      <a:r>
                        <a:rPr lang="en-US" sz="1600" dirty="0" smtClean="0"/>
                        <a:t>local variable for </a:t>
                      </a:r>
                      <a:r>
                        <a:rPr lang="en-US" sz="1600" dirty="0" smtClean="0">
                          <a:latin typeface="Consolas" panose="020B0609020204030204" pitchFamily="49" charset="0"/>
                        </a:rPr>
                        <a:t>main()</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
        <p:nvSpPr>
          <p:cNvPr id="4" name="Rectangle 3"/>
          <p:cNvSpPr/>
          <p:nvPr/>
        </p:nvSpPr>
        <p:spPr>
          <a:xfrm>
            <a:off x="3851920" y="2694979"/>
            <a:ext cx="5152491" cy="2123658"/>
          </a:xfrm>
          <a:prstGeom prst="rect">
            <a:avLst/>
          </a:prstGeom>
        </p:spPr>
        <p:txBody>
          <a:bodyPr wrap="square">
            <a:spAutoFit/>
          </a:bodyPr>
          <a:lstStyle/>
          <a:p>
            <a:pPr indent="-57150"/>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fast_sin</a:t>
            </a:r>
            <a:r>
              <a:rPr lang="en-CA" sz="1200" dirty="0">
                <a:latin typeface="Consolas" panose="020B0609020204030204" pitchFamily="49" charset="0"/>
                <a:cs typeface="Consolas" panose="020B0609020204030204" pitchFamily="49" charset="0"/>
              </a:rPr>
              <a:t>( double x ) {</a:t>
            </a:r>
          </a:p>
          <a:p>
            <a:pPr indent="-57150"/>
            <a:r>
              <a:rPr lang="en-US" sz="1200" dirty="0">
                <a:latin typeface="Consolas" panose="020B0609020204030204" pitchFamily="49" charset="0"/>
                <a:cs typeface="Consolas" panose="020B0609020204030204" pitchFamily="49" charset="0"/>
              </a:rPr>
              <a:t>    double PI_BY_2{</a:t>
            </a:r>
            <a:r>
              <a:rPr lang="en-CA" sz="1200" dirty="0">
                <a:latin typeface="Consolas" panose="020B0609020204030204" pitchFamily="49" charset="0"/>
                <a:cs typeface="Consolas" panose="020B0609020204030204" pitchFamily="49" charset="0"/>
              </a:rPr>
              <a:t>1.5707963267948966};</a:t>
            </a:r>
          </a:p>
          <a:p>
            <a:pPr indent="-57150"/>
            <a:r>
              <a:rPr lang="en-CA" sz="1200" dirty="0">
                <a:latin typeface="Consolas" panose="020B0609020204030204" pitchFamily="49" charset="0"/>
                <a:cs typeface="Consolas" panose="020B0609020204030204" pitchFamily="49" charset="0"/>
              </a:rPr>
              <a:t>    assert( (x &gt;= -PI_BY_2) &amp;&amp; (x &lt;= PI_BY_2) );</a:t>
            </a:r>
          </a:p>
          <a:p>
            <a:pPr indent="-57150"/>
            <a:endParaRPr lang="en-US" sz="1200" dirty="0">
              <a:latin typeface="Consolas" panose="020B0609020204030204" pitchFamily="49" charset="0"/>
              <a:cs typeface="Consolas" panose="020B0609020204030204" pitchFamily="49" charset="0"/>
            </a:endParaRPr>
          </a:p>
          <a:p>
            <a:pPr indent="-57150"/>
            <a:r>
              <a:rPr lang="en-US" sz="1200" dirty="0">
                <a:latin typeface="Consolas" panose="020B0609020204030204" pitchFamily="49" charset="0"/>
                <a:cs typeface="Consolas" panose="020B0609020204030204" pitchFamily="49" charset="0"/>
              </a:rPr>
              <a:t>    if ( x &lt; </a:t>
            </a:r>
            <a:r>
              <a:rPr lang="en-US" sz="1200" dirty="0" smtClean="0">
                <a:latin typeface="Consolas" panose="020B0609020204030204" pitchFamily="49" charset="0"/>
                <a:cs typeface="Consolas" panose="020B0609020204030204" pitchFamily="49" charset="0"/>
              </a:rPr>
              <a:t>0.0 </a:t>
            </a:r>
            <a:r>
              <a:rPr lang="en-US" sz="1200" dirty="0">
                <a:latin typeface="Consolas" panose="020B0609020204030204" pitchFamily="49" charset="0"/>
                <a:cs typeface="Consolas" panose="020B0609020204030204" pitchFamily="49" charset="0"/>
              </a:rPr>
              <a:t>) {</a:t>
            </a:r>
          </a:p>
          <a:p>
            <a:pPr indent="-57150"/>
            <a:r>
              <a:rPr lang="en-US" sz="1200" dirty="0">
                <a:latin typeface="Consolas" panose="020B0609020204030204" pitchFamily="49" charset="0"/>
                <a:cs typeface="Consolas" panose="020B0609020204030204" pitchFamily="49" charset="0"/>
              </a:rPr>
              <a:t>        return –</a:t>
            </a:r>
            <a:r>
              <a:rPr lang="en-US" sz="1200" dirty="0" err="1">
                <a:latin typeface="Consolas" panose="020B0609020204030204" pitchFamily="49" charset="0"/>
                <a:cs typeface="Consolas" panose="020B0609020204030204" pitchFamily="49" charset="0"/>
              </a:rPr>
              <a:t>fast_sin</a:t>
            </a:r>
            <a:r>
              <a:rPr lang="en-US" sz="1200" dirty="0">
                <a:latin typeface="Consolas" panose="020B0609020204030204" pitchFamily="49" charset="0"/>
                <a:cs typeface="Consolas" panose="020B0609020204030204" pitchFamily="49" charset="0"/>
              </a:rPr>
              <a:t>( -x );</a:t>
            </a:r>
          </a:p>
          <a:p>
            <a:pPr indent="-57150"/>
            <a:r>
              <a:rPr lang="en-US" sz="1200" dirty="0">
                <a:latin typeface="Consolas" panose="020B0609020204030204" pitchFamily="49" charset="0"/>
                <a:cs typeface="Consolas" panose="020B0609020204030204" pitchFamily="49" charset="0"/>
              </a:rPr>
              <a:t>    }</a:t>
            </a:r>
          </a:p>
          <a:p>
            <a:pPr indent="-57150"/>
            <a:endParaRPr lang="en-US" sz="1200" dirty="0">
              <a:latin typeface="Consolas" panose="020B0609020204030204" pitchFamily="49" charset="0"/>
              <a:cs typeface="Consolas" panose="020B0609020204030204" pitchFamily="49" charset="0"/>
            </a:endParaRPr>
          </a:p>
          <a:p>
            <a:pPr indent="-57150"/>
            <a:r>
              <a:rPr lang="en-CA" sz="1200" dirty="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return </a:t>
            </a:r>
            <a:r>
              <a:rPr lang="en-CA" sz="1200" b="1" dirty="0" smtClean="0">
                <a:solidFill>
                  <a:srgbClr val="FF0000"/>
                </a:solidFill>
                <a:latin typeface="Consolas" panose="020B0609020204030204" pitchFamily="49" charset="0"/>
                <a:cs typeface="Consolas" panose="020B0609020204030204" pitchFamily="49" charset="0"/>
              </a:rPr>
              <a:t>((-0.11073981636184074*x</a:t>
            </a:r>
          </a:p>
          <a:p>
            <a:pPr indent="-57150"/>
            <a:r>
              <a:rPr lang="en-CA" sz="1200" b="1" dirty="0">
                <a:solidFill>
                  <a:srgbClr val="FF0000"/>
                </a:solidFill>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            - </a:t>
            </a:r>
            <a:r>
              <a:rPr lang="en-CA" sz="1200" b="1" dirty="0">
                <a:solidFill>
                  <a:srgbClr val="FF0000"/>
                </a:solidFill>
                <a:latin typeface="Consolas" panose="020B0609020204030204" pitchFamily="49" charset="0"/>
                <a:cs typeface="Consolas" panose="020B0609020204030204" pitchFamily="49" charset="0"/>
              </a:rPr>
              <a:t>0.057385341027109429)*x + 1.0)*x;</a:t>
            </a:r>
          </a:p>
          <a:p>
            <a:pPr indent="-57150"/>
            <a:r>
              <a:rPr lang="en-CA" sz="1200" dirty="0">
                <a:latin typeface="Consolas" panose="020B0609020204030204" pitchFamily="49" charset="0"/>
                <a:cs typeface="Consolas" panose="020B0609020204030204" pitchFamily="49" charset="0"/>
              </a:rPr>
              <a:t>}</a:t>
            </a:r>
            <a:endParaRPr lang="en-CA" sz="1200" dirty="0"/>
          </a:p>
        </p:txBody>
      </p:sp>
    </p:spTree>
    <p:extLst>
      <p:ext uri="{BB962C8B-B14F-4D97-AF65-F5344CB8AC3E}">
        <p14:creationId xmlns:p14="http://schemas.microsoft.com/office/powerpoint/2010/main" val="597789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 and the call stack</a:t>
            </a:r>
            <a:endParaRPr lang="en-CA" dirty="0"/>
          </a:p>
        </p:txBody>
      </p:sp>
      <p:sp>
        <p:nvSpPr>
          <p:cNvPr id="3" name="Content Placeholder 2"/>
          <p:cNvSpPr>
            <a:spLocks noGrp="1"/>
          </p:cNvSpPr>
          <p:nvPr>
            <p:ph idx="1"/>
          </p:nvPr>
        </p:nvSpPr>
        <p:spPr/>
        <p:txBody>
          <a:bodyPr/>
          <a:lstStyle/>
          <a:p>
            <a:pPr marL="285750" lvl="2" indent="-285750"/>
            <a:r>
              <a:rPr lang="en-US" sz="2000" dirty="0" smtClean="0"/>
              <a:t>The return value is placed onto the stack</a:t>
            </a:r>
          </a:p>
        </p:txBody>
      </p:sp>
      <p:graphicFrame>
        <p:nvGraphicFramePr>
          <p:cNvPr id="5" name="Table 4"/>
          <p:cNvGraphicFramePr>
            <a:graphicFrameLocks noGrp="1"/>
          </p:cNvGraphicFramePr>
          <p:nvPr>
            <p:extLst>
              <p:ext uri="{D42A27DB-BD31-4B8C-83A1-F6EECF244321}">
                <p14:modId xmlns:p14="http://schemas.microsoft.com/office/powerpoint/2010/main" val="4118727108"/>
              </p:ext>
            </p:extLst>
          </p:nvPr>
        </p:nvGraphicFramePr>
        <p:xfrm>
          <a:off x="1835696" y="4887168"/>
          <a:ext cx="6096000" cy="1854200"/>
        </p:xfrm>
        <a:graphic>
          <a:graphicData uri="http://schemas.openxmlformats.org/drawingml/2006/table">
            <a:tbl>
              <a:tblPr>
                <a:tableStyleId>{2D5ABB26-0587-4C30-8999-92F81FD0307C}</a:tableStyleId>
              </a:tblPr>
              <a:tblGrid>
                <a:gridCol w="1224136">
                  <a:extLst>
                    <a:ext uri="{9D8B030D-6E8A-4147-A177-3AD203B41FA5}">
                      <a16:colId xmlns:a16="http://schemas.microsoft.com/office/drawing/2014/main" val="108110987"/>
                    </a:ext>
                  </a:extLst>
                </a:gridCol>
                <a:gridCol w="4871864">
                  <a:extLst>
                    <a:ext uri="{9D8B030D-6E8A-4147-A177-3AD203B41FA5}">
                      <a16:colId xmlns:a16="http://schemas.microsoft.com/office/drawing/2014/main" val="201553376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618162"/>
                  </a:ext>
                </a:extLst>
              </a:tr>
              <a:tr h="370840">
                <a:tc>
                  <a:txBody>
                    <a:bodyPr/>
                    <a:lstStyle/>
                    <a:p>
                      <a:pPr algn="ctr"/>
                      <a:r>
                        <a:rPr lang="en-US" sz="1600" dirty="0" smtClean="0">
                          <a:latin typeface="Consolas" panose="020B0609020204030204" pitchFamily="49" charset="0"/>
                        </a:rPr>
                        <a:t>0.831874…</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	</a:t>
                      </a:r>
                      <a:r>
                        <a:rPr lang="en-US" sz="1600" dirty="0" smtClean="0"/>
                        <a:t>return value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135919"/>
                  </a:ext>
                </a:extLst>
              </a:tr>
              <a:tr h="370840">
                <a:tc>
                  <a:txBody>
                    <a:bodyPr/>
                    <a:lstStyle/>
                    <a:p>
                      <a:pPr algn="ctr"/>
                      <a:r>
                        <a:rPr lang="en-CA" sz="1600" dirty="0" smtClean="0">
                          <a:latin typeface="Consolas" panose="020B0609020204030204" pitchFamily="49" charset="0"/>
                          <a:cs typeface="Consolas" panose="020B0609020204030204" pitchFamily="49" charset="0"/>
                        </a:rPr>
                        <a:t>1.570796…</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PI_BY_2</a:t>
                      </a:r>
                      <a:r>
                        <a:rPr lang="en-US" sz="1600" dirty="0" smtClean="0">
                          <a:latin typeface="Consolas" panose="020B0609020204030204" pitchFamily="49" charset="0"/>
                        </a:rPr>
                        <a:t>	</a:t>
                      </a:r>
                      <a:r>
                        <a:rPr lang="en-US" sz="1600" dirty="0" smtClean="0"/>
                        <a:t>local variable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370840">
                <a:tc>
                  <a:txBody>
                    <a:bodyPr/>
                    <a:lstStyle/>
                    <a:p>
                      <a:pPr algn="ctr"/>
                      <a:r>
                        <a:rPr lang="en-US" sz="1600" dirty="0" smtClean="0">
                          <a:latin typeface="Consolas" panose="020B0609020204030204" pitchFamily="49" charset="0"/>
                        </a:rPr>
                        <a:t>-1.0</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x	</a:t>
                      </a:r>
                      <a:r>
                        <a:rPr lang="en-US" sz="1600" dirty="0" smtClean="0"/>
                        <a:t>parameter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370840">
                <a:tc>
                  <a:txBody>
                    <a:bodyPr/>
                    <a:lstStyle/>
                    <a:p>
                      <a:pPr algn="ctr"/>
                      <a:r>
                        <a:rPr lang="en-US" sz="1600" dirty="0" smtClean="0">
                          <a:latin typeface="Consolas" panose="020B0609020204030204" pitchFamily="49" charset="0"/>
                        </a:rPr>
                        <a:t>?</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smtClean="0">
                          <a:latin typeface="Consolas" panose="020B0609020204030204" pitchFamily="49" charset="0"/>
                        </a:rPr>
                        <a:t>var</a:t>
                      </a:r>
                      <a:r>
                        <a:rPr lang="en-US" sz="1600" dirty="0" smtClean="0">
                          <a:latin typeface="Consolas" panose="020B0609020204030204" pitchFamily="49" charset="0"/>
                        </a:rPr>
                        <a:t>	</a:t>
                      </a:r>
                      <a:r>
                        <a:rPr lang="en-US" sz="1600" dirty="0" smtClean="0"/>
                        <a:t>local variable for </a:t>
                      </a:r>
                      <a:r>
                        <a:rPr lang="en-US" sz="1600" dirty="0" smtClean="0">
                          <a:latin typeface="Consolas" panose="020B0609020204030204" pitchFamily="49" charset="0"/>
                        </a:rPr>
                        <a:t>main()</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
        <p:nvSpPr>
          <p:cNvPr id="4" name="Rectangle 3"/>
          <p:cNvSpPr/>
          <p:nvPr/>
        </p:nvSpPr>
        <p:spPr>
          <a:xfrm>
            <a:off x="3851920" y="2694979"/>
            <a:ext cx="5152491" cy="2123658"/>
          </a:xfrm>
          <a:prstGeom prst="rect">
            <a:avLst/>
          </a:prstGeom>
        </p:spPr>
        <p:txBody>
          <a:bodyPr wrap="square">
            <a:spAutoFit/>
          </a:bodyPr>
          <a:lstStyle/>
          <a:p>
            <a:pPr indent="-57150"/>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fast_sin</a:t>
            </a:r>
            <a:r>
              <a:rPr lang="en-CA" sz="1200" dirty="0">
                <a:latin typeface="Consolas" panose="020B0609020204030204" pitchFamily="49" charset="0"/>
                <a:cs typeface="Consolas" panose="020B0609020204030204" pitchFamily="49" charset="0"/>
              </a:rPr>
              <a:t>( double x ) {</a:t>
            </a:r>
          </a:p>
          <a:p>
            <a:pPr indent="-57150"/>
            <a:r>
              <a:rPr lang="en-US" sz="1200" dirty="0">
                <a:latin typeface="Consolas" panose="020B0609020204030204" pitchFamily="49" charset="0"/>
                <a:cs typeface="Consolas" panose="020B0609020204030204" pitchFamily="49" charset="0"/>
              </a:rPr>
              <a:t>    double PI_BY_2{</a:t>
            </a:r>
            <a:r>
              <a:rPr lang="en-CA" sz="1200" dirty="0">
                <a:latin typeface="Consolas" panose="020B0609020204030204" pitchFamily="49" charset="0"/>
                <a:cs typeface="Consolas" panose="020B0609020204030204" pitchFamily="49" charset="0"/>
              </a:rPr>
              <a:t>1.5707963267948966};</a:t>
            </a:r>
          </a:p>
          <a:p>
            <a:pPr indent="-57150"/>
            <a:r>
              <a:rPr lang="en-CA" sz="1200" dirty="0">
                <a:latin typeface="Consolas" panose="020B0609020204030204" pitchFamily="49" charset="0"/>
                <a:cs typeface="Consolas" panose="020B0609020204030204" pitchFamily="49" charset="0"/>
              </a:rPr>
              <a:t>    assert( (x &gt;= -PI_BY_2) &amp;&amp; (x &lt;= PI_BY_2) );</a:t>
            </a:r>
          </a:p>
          <a:p>
            <a:pPr indent="-57150"/>
            <a:endParaRPr lang="en-US" sz="1200" dirty="0">
              <a:latin typeface="Consolas" panose="020B0609020204030204" pitchFamily="49" charset="0"/>
              <a:cs typeface="Consolas" panose="020B0609020204030204" pitchFamily="49" charset="0"/>
            </a:endParaRPr>
          </a:p>
          <a:p>
            <a:pPr indent="-57150"/>
            <a:r>
              <a:rPr lang="en-US" sz="1200" dirty="0">
                <a:latin typeface="Consolas" panose="020B0609020204030204" pitchFamily="49" charset="0"/>
                <a:cs typeface="Consolas" panose="020B0609020204030204" pitchFamily="49" charset="0"/>
              </a:rPr>
              <a:t>    if ( x &lt; </a:t>
            </a:r>
            <a:r>
              <a:rPr lang="en-US" sz="1200" dirty="0" smtClean="0">
                <a:latin typeface="Consolas" panose="020B0609020204030204" pitchFamily="49" charset="0"/>
                <a:cs typeface="Consolas" panose="020B0609020204030204" pitchFamily="49" charset="0"/>
              </a:rPr>
              <a:t>0.0 </a:t>
            </a:r>
            <a:r>
              <a:rPr lang="en-US" sz="1200" dirty="0">
                <a:latin typeface="Consolas" panose="020B0609020204030204" pitchFamily="49" charset="0"/>
                <a:cs typeface="Consolas" panose="020B0609020204030204" pitchFamily="49" charset="0"/>
              </a:rPr>
              <a:t>) {</a:t>
            </a:r>
          </a:p>
          <a:p>
            <a:pPr indent="-57150"/>
            <a:r>
              <a:rPr lang="en-US" sz="1200" dirty="0">
                <a:latin typeface="Consolas" panose="020B0609020204030204" pitchFamily="49" charset="0"/>
                <a:cs typeface="Consolas" panose="020B0609020204030204" pitchFamily="49" charset="0"/>
              </a:rPr>
              <a:t>        return –</a:t>
            </a:r>
            <a:r>
              <a:rPr lang="en-US" sz="1200" dirty="0" err="1">
                <a:latin typeface="Consolas" panose="020B0609020204030204" pitchFamily="49" charset="0"/>
                <a:cs typeface="Consolas" panose="020B0609020204030204" pitchFamily="49" charset="0"/>
              </a:rPr>
              <a:t>fast_sin</a:t>
            </a:r>
            <a:r>
              <a:rPr lang="en-US" sz="1200" dirty="0">
                <a:latin typeface="Consolas" panose="020B0609020204030204" pitchFamily="49" charset="0"/>
                <a:cs typeface="Consolas" panose="020B0609020204030204" pitchFamily="49" charset="0"/>
              </a:rPr>
              <a:t>( -x );</a:t>
            </a:r>
          </a:p>
          <a:p>
            <a:pPr indent="-57150"/>
            <a:r>
              <a:rPr lang="en-US" sz="1200" dirty="0">
                <a:latin typeface="Consolas" panose="020B0609020204030204" pitchFamily="49" charset="0"/>
                <a:cs typeface="Consolas" panose="020B0609020204030204" pitchFamily="49" charset="0"/>
              </a:rPr>
              <a:t>    }</a:t>
            </a:r>
          </a:p>
          <a:p>
            <a:pPr indent="-57150"/>
            <a:endParaRPr lang="en-US" sz="1200" dirty="0">
              <a:latin typeface="Consolas" panose="020B0609020204030204" pitchFamily="49" charset="0"/>
              <a:cs typeface="Consolas" panose="020B0609020204030204" pitchFamily="49" charset="0"/>
            </a:endParaRPr>
          </a:p>
          <a:p>
            <a:pPr indent="-57150"/>
            <a:r>
              <a:rPr lang="en-CA" sz="1200" dirty="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return </a:t>
            </a:r>
            <a:r>
              <a:rPr lang="en-CA" sz="1200" b="1" dirty="0" smtClean="0">
                <a:solidFill>
                  <a:srgbClr val="FF0000"/>
                </a:solidFill>
                <a:latin typeface="Consolas" panose="020B0609020204030204" pitchFamily="49" charset="0"/>
                <a:cs typeface="Consolas" panose="020B0609020204030204" pitchFamily="49" charset="0"/>
              </a:rPr>
              <a:t>((-0.11073981636184074*x</a:t>
            </a:r>
          </a:p>
          <a:p>
            <a:pPr indent="-57150"/>
            <a:r>
              <a:rPr lang="en-CA" sz="1200" b="1" dirty="0">
                <a:solidFill>
                  <a:srgbClr val="FF0000"/>
                </a:solidFill>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            - </a:t>
            </a:r>
            <a:r>
              <a:rPr lang="en-CA" sz="1200" b="1" dirty="0">
                <a:solidFill>
                  <a:srgbClr val="FF0000"/>
                </a:solidFill>
                <a:latin typeface="Consolas" panose="020B0609020204030204" pitchFamily="49" charset="0"/>
                <a:cs typeface="Consolas" panose="020B0609020204030204" pitchFamily="49" charset="0"/>
              </a:rPr>
              <a:t>0.057385341027109429)*x + 1.0)*x;</a:t>
            </a:r>
          </a:p>
          <a:p>
            <a:pPr indent="-57150"/>
            <a:r>
              <a:rPr lang="en-CA" sz="1200" dirty="0">
                <a:latin typeface="Consolas" panose="020B0609020204030204" pitchFamily="49" charset="0"/>
                <a:cs typeface="Consolas" panose="020B0609020204030204" pitchFamily="49" charset="0"/>
              </a:rPr>
              <a:t>}</a:t>
            </a:r>
            <a:endParaRPr lang="en-CA" sz="1200" dirty="0"/>
          </a:p>
        </p:txBody>
      </p:sp>
    </p:spTree>
    <p:extLst>
      <p:ext uri="{BB962C8B-B14F-4D97-AF65-F5344CB8AC3E}">
        <p14:creationId xmlns:p14="http://schemas.microsoft.com/office/powerpoint/2010/main" val="1664215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 and the call stack</a:t>
            </a:r>
            <a:endParaRPr lang="en-CA" dirty="0"/>
          </a:p>
        </p:txBody>
      </p:sp>
      <p:sp>
        <p:nvSpPr>
          <p:cNvPr id="3" name="Content Placeholder 2"/>
          <p:cNvSpPr>
            <a:spLocks noGrp="1"/>
          </p:cNvSpPr>
          <p:nvPr>
            <p:ph idx="1"/>
          </p:nvPr>
        </p:nvSpPr>
        <p:spPr/>
        <p:txBody>
          <a:bodyPr/>
          <a:lstStyle/>
          <a:p>
            <a:pPr marL="285750" lvl="2" indent="-285750"/>
            <a:r>
              <a:rPr lang="en-US" sz="2000" dirty="0" smtClean="0"/>
              <a:t>We are back to the call to </a:t>
            </a:r>
            <a:r>
              <a:rPr lang="en-US" sz="2000" dirty="0" err="1" smtClean="0"/>
              <a:t>fast_sin</a:t>
            </a:r>
            <a:r>
              <a:rPr lang="en-US" sz="2000" dirty="0" smtClean="0"/>
              <a:t>(-1.0):</a:t>
            </a:r>
          </a:p>
          <a:p>
            <a:pPr marL="742950" lvl="3" indent="-285750"/>
            <a:r>
              <a:rPr lang="en-US" sz="1800" dirty="0" smtClean="0"/>
              <a:t>The returned value is negated, producing </a:t>
            </a:r>
            <a:r>
              <a:rPr lang="en-US" sz="1800" dirty="0" smtClean="0">
                <a:latin typeface="Consolas" panose="020B0609020204030204" pitchFamily="49" charset="0"/>
              </a:rPr>
              <a:t>-0.83187484261104983</a:t>
            </a:r>
            <a:endParaRPr lang="en-US" sz="1800" dirty="0">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09811637"/>
              </p:ext>
            </p:extLst>
          </p:nvPr>
        </p:nvGraphicFramePr>
        <p:xfrm>
          <a:off x="1835696" y="4887168"/>
          <a:ext cx="6096000" cy="1854200"/>
        </p:xfrm>
        <a:graphic>
          <a:graphicData uri="http://schemas.openxmlformats.org/drawingml/2006/table">
            <a:tbl>
              <a:tblPr>
                <a:tableStyleId>{2D5ABB26-0587-4C30-8999-92F81FD0307C}</a:tableStyleId>
              </a:tblPr>
              <a:tblGrid>
                <a:gridCol w="1224136">
                  <a:extLst>
                    <a:ext uri="{9D8B030D-6E8A-4147-A177-3AD203B41FA5}">
                      <a16:colId xmlns:a16="http://schemas.microsoft.com/office/drawing/2014/main" val="108110987"/>
                    </a:ext>
                  </a:extLst>
                </a:gridCol>
                <a:gridCol w="4871864">
                  <a:extLst>
                    <a:ext uri="{9D8B030D-6E8A-4147-A177-3AD203B41FA5}">
                      <a16:colId xmlns:a16="http://schemas.microsoft.com/office/drawing/2014/main" val="201553376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618162"/>
                  </a:ext>
                </a:extLst>
              </a:tr>
              <a:tr h="370840">
                <a:tc>
                  <a:txBody>
                    <a:bodyPr/>
                    <a:lstStyle/>
                    <a:p>
                      <a:pPr algn="ctr"/>
                      <a:r>
                        <a:rPr lang="en-US" sz="1600" dirty="0" smtClean="0">
                          <a:latin typeface="Consolas" panose="020B0609020204030204" pitchFamily="49" charset="0"/>
                        </a:rPr>
                        <a:t>0.831874…</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	</a:t>
                      </a:r>
                      <a:r>
                        <a:rPr lang="en-US" sz="1600" dirty="0" smtClean="0"/>
                        <a:t>return value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135919"/>
                  </a:ext>
                </a:extLst>
              </a:tr>
              <a:tr h="370840">
                <a:tc>
                  <a:txBody>
                    <a:bodyPr/>
                    <a:lstStyle/>
                    <a:p>
                      <a:pPr algn="ctr"/>
                      <a:r>
                        <a:rPr lang="en-CA" sz="1600" dirty="0" smtClean="0">
                          <a:latin typeface="Consolas" panose="020B0609020204030204" pitchFamily="49" charset="0"/>
                          <a:cs typeface="Consolas" panose="020B0609020204030204" pitchFamily="49" charset="0"/>
                        </a:rPr>
                        <a:t>1.570796…</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PI_BY_2</a:t>
                      </a:r>
                      <a:r>
                        <a:rPr lang="en-US" sz="1600" dirty="0" smtClean="0">
                          <a:latin typeface="Consolas" panose="020B0609020204030204" pitchFamily="49" charset="0"/>
                        </a:rPr>
                        <a:t>	</a:t>
                      </a:r>
                      <a:r>
                        <a:rPr lang="en-US" sz="1600" dirty="0" smtClean="0"/>
                        <a:t>local variable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370840">
                <a:tc>
                  <a:txBody>
                    <a:bodyPr/>
                    <a:lstStyle/>
                    <a:p>
                      <a:pPr algn="ctr"/>
                      <a:r>
                        <a:rPr lang="en-US" sz="1600" dirty="0" smtClean="0">
                          <a:latin typeface="Consolas" panose="020B0609020204030204" pitchFamily="49" charset="0"/>
                        </a:rPr>
                        <a:t>-1.0</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x	</a:t>
                      </a:r>
                      <a:r>
                        <a:rPr lang="en-US" sz="1600" dirty="0" smtClean="0"/>
                        <a:t>parameter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370840">
                <a:tc>
                  <a:txBody>
                    <a:bodyPr/>
                    <a:lstStyle/>
                    <a:p>
                      <a:pPr algn="ctr"/>
                      <a:r>
                        <a:rPr lang="en-US" sz="1600" dirty="0" smtClean="0">
                          <a:latin typeface="Consolas" panose="020B0609020204030204" pitchFamily="49" charset="0"/>
                        </a:rPr>
                        <a:t>?</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smtClean="0">
                          <a:latin typeface="Consolas" panose="020B0609020204030204" pitchFamily="49" charset="0"/>
                        </a:rPr>
                        <a:t>var</a:t>
                      </a:r>
                      <a:r>
                        <a:rPr lang="en-US" sz="1600" dirty="0" smtClean="0">
                          <a:latin typeface="Consolas" panose="020B0609020204030204" pitchFamily="49" charset="0"/>
                        </a:rPr>
                        <a:t>	</a:t>
                      </a:r>
                      <a:r>
                        <a:rPr lang="en-US" sz="1600" dirty="0" smtClean="0"/>
                        <a:t>local variable for </a:t>
                      </a:r>
                      <a:r>
                        <a:rPr lang="en-US" sz="1600" dirty="0" smtClean="0">
                          <a:latin typeface="Consolas" panose="020B0609020204030204" pitchFamily="49" charset="0"/>
                        </a:rPr>
                        <a:t>main()</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
        <p:nvSpPr>
          <p:cNvPr id="4" name="Rectangle 3"/>
          <p:cNvSpPr/>
          <p:nvPr/>
        </p:nvSpPr>
        <p:spPr>
          <a:xfrm>
            <a:off x="3851920" y="2694979"/>
            <a:ext cx="5152491" cy="2123658"/>
          </a:xfrm>
          <a:prstGeom prst="rect">
            <a:avLst/>
          </a:prstGeom>
        </p:spPr>
        <p:txBody>
          <a:bodyPr wrap="square">
            <a:spAutoFit/>
          </a:bodyPr>
          <a:lstStyle/>
          <a:p>
            <a:pPr indent="-57150"/>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fast_sin</a:t>
            </a:r>
            <a:r>
              <a:rPr lang="en-CA" sz="1200" dirty="0">
                <a:latin typeface="Consolas" panose="020B0609020204030204" pitchFamily="49" charset="0"/>
                <a:cs typeface="Consolas" panose="020B0609020204030204" pitchFamily="49" charset="0"/>
              </a:rPr>
              <a:t>( double x ) {</a:t>
            </a:r>
          </a:p>
          <a:p>
            <a:pPr indent="-57150"/>
            <a:r>
              <a:rPr lang="en-US" sz="1200" dirty="0">
                <a:latin typeface="Consolas" panose="020B0609020204030204" pitchFamily="49" charset="0"/>
                <a:cs typeface="Consolas" panose="020B0609020204030204" pitchFamily="49" charset="0"/>
              </a:rPr>
              <a:t>    double PI_BY_2{</a:t>
            </a:r>
            <a:r>
              <a:rPr lang="en-CA" sz="1200" dirty="0">
                <a:latin typeface="Consolas" panose="020B0609020204030204" pitchFamily="49" charset="0"/>
                <a:cs typeface="Consolas" panose="020B0609020204030204" pitchFamily="49" charset="0"/>
              </a:rPr>
              <a:t>1.5707963267948966};</a:t>
            </a:r>
          </a:p>
          <a:p>
            <a:pPr indent="-57150"/>
            <a:r>
              <a:rPr lang="en-CA" sz="1200" dirty="0">
                <a:latin typeface="Consolas" panose="020B0609020204030204" pitchFamily="49" charset="0"/>
                <a:cs typeface="Consolas" panose="020B0609020204030204" pitchFamily="49" charset="0"/>
              </a:rPr>
              <a:t>    assert( (x &gt;= -PI_BY_2) &amp;&amp; (x &lt;= PI_BY_2) );</a:t>
            </a:r>
          </a:p>
          <a:p>
            <a:pPr indent="-57150"/>
            <a:endParaRPr lang="en-US" sz="1200" dirty="0">
              <a:latin typeface="Consolas" panose="020B0609020204030204" pitchFamily="49" charset="0"/>
              <a:cs typeface="Consolas" panose="020B0609020204030204" pitchFamily="49" charset="0"/>
            </a:endParaRPr>
          </a:p>
          <a:p>
            <a:pPr indent="-57150"/>
            <a:r>
              <a:rPr lang="en-US" sz="1200" dirty="0">
                <a:latin typeface="Consolas" panose="020B0609020204030204" pitchFamily="49" charset="0"/>
                <a:cs typeface="Consolas" panose="020B0609020204030204" pitchFamily="49" charset="0"/>
              </a:rPr>
              <a:t>    if ( x &lt; </a:t>
            </a:r>
            <a:r>
              <a:rPr lang="en-US" sz="1200" dirty="0" smtClean="0">
                <a:latin typeface="Consolas" panose="020B0609020204030204" pitchFamily="49" charset="0"/>
                <a:cs typeface="Consolas" panose="020B0609020204030204" pitchFamily="49" charset="0"/>
              </a:rPr>
              <a:t>0.0 </a:t>
            </a:r>
            <a:r>
              <a:rPr lang="en-US" sz="1200" dirty="0">
                <a:latin typeface="Consolas" panose="020B0609020204030204" pitchFamily="49" charset="0"/>
                <a:cs typeface="Consolas" panose="020B0609020204030204" pitchFamily="49" charset="0"/>
              </a:rPr>
              <a:t>) {</a:t>
            </a:r>
          </a:p>
          <a:p>
            <a:pPr indent="-57150"/>
            <a:r>
              <a:rPr lang="en-US" sz="1200" dirty="0">
                <a:latin typeface="Consolas" panose="020B0609020204030204" pitchFamily="49" charset="0"/>
                <a:cs typeface="Consolas" panose="020B0609020204030204" pitchFamily="49" charset="0"/>
              </a:rPr>
              <a:t>        </a:t>
            </a:r>
            <a:r>
              <a:rPr lang="en-US" sz="1200" b="1" dirty="0">
                <a:solidFill>
                  <a:srgbClr val="FF0000"/>
                </a:solidFill>
                <a:latin typeface="Consolas" panose="020B0609020204030204" pitchFamily="49" charset="0"/>
                <a:cs typeface="Consolas" panose="020B0609020204030204" pitchFamily="49" charset="0"/>
              </a:rPr>
              <a:t>return –</a:t>
            </a:r>
            <a:r>
              <a:rPr lang="en-US" sz="1200" b="1" dirty="0" err="1">
                <a:solidFill>
                  <a:srgbClr val="FF0000"/>
                </a:solidFill>
                <a:latin typeface="Consolas" panose="020B0609020204030204" pitchFamily="49" charset="0"/>
                <a:cs typeface="Consolas" panose="020B0609020204030204" pitchFamily="49" charset="0"/>
              </a:rPr>
              <a:t>fast_sin</a:t>
            </a:r>
            <a:r>
              <a:rPr lang="en-US" sz="1200" b="1" dirty="0">
                <a:solidFill>
                  <a:srgbClr val="FF0000"/>
                </a:solidFill>
                <a:latin typeface="Consolas" panose="020B0609020204030204" pitchFamily="49" charset="0"/>
                <a:cs typeface="Consolas" panose="020B0609020204030204" pitchFamily="49" charset="0"/>
              </a:rPr>
              <a:t>( -x );</a:t>
            </a:r>
          </a:p>
          <a:p>
            <a:pPr indent="-57150"/>
            <a:r>
              <a:rPr lang="en-US" sz="1200" dirty="0">
                <a:latin typeface="Consolas" panose="020B0609020204030204" pitchFamily="49" charset="0"/>
                <a:cs typeface="Consolas" panose="020B0609020204030204" pitchFamily="49" charset="0"/>
              </a:rPr>
              <a:t>    }</a:t>
            </a:r>
          </a:p>
          <a:p>
            <a:pPr indent="-57150"/>
            <a:endParaRPr lang="en-US" sz="1200" dirty="0">
              <a:latin typeface="Consolas" panose="020B0609020204030204" pitchFamily="49" charset="0"/>
              <a:cs typeface="Consolas" panose="020B0609020204030204" pitchFamily="49" charset="0"/>
            </a:endParaRPr>
          </a:p>
          <a:p>
            <a:pPr indent="-57150"/>
            <a:r>
              <a:rPr lang="en-CA" sz="1200" dirty="0">
                <a:latin typeface="Consolas" panose="020B0609020204030204" pitchFamily="49" charset="0"/>
                <a:cs typeface="Consolas" panose="020B0609020204030204" pitchFamily="49" charset="0"/>
              </a:rPr>
              <a:t>    return </a:t>
            </a:r>
            <a:r>
              <a:rPr lang="en-CA" sz="1200" dirty="0" smtClean="0">
                <a:latin typeface="Consolas" panose="020B0609020204030204" pitchFamily="49" charset="0"/>
                <a:cs typeface="Consolas" panose="020B0609020204030204" pitchFamily="49" charset="0"/>
              </a:rPr>
              <a:t>((-0.11073981636184074*x</a:t>
            </a:r>
          </a:p>
          <a:p>
            <a:pPr indent="-57150"/>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a:t>
            </a:r>
            <a:r>
              <a:rPr lang="en-CA" sz="1200" dirty="0">
                <a:latin typeface="Consolas" panose="020B0609020204030204" pitchFamily="49" charset="0"/>
                <a:cs typeface="Consolas" panose="020B0609020204030204" pitchFamily="49" charset="0"/>
              </a:rPr>
              <a:t>0.057385341027109429)*x + 1.0)*x;</a:t>
            </a:r>
          </a:p>
          <a:p>
            <a:pPr indent="-57150"/>
            <a:r>
              <a:rPr lang="en-CA" sz="1200" dirty="0">
                <a:latin typeface="Consolas" panose="020B0609020204030204" pitchFamily="49" charset="0"/>
                <a:cs typeface="Consolas" panose="020B0609020204030204" pitchFamily="49" charset="0"/>
              </a:rPr>
              <a:t>}</a:t>
            </a:r>
            <a:endParaRPr lang="en-CA" sz="1200" dirty="0"/>
          </a:p>
        </p:txBody>
      </p:sp>
    </p:spTree>
    <p:extLst>
      <p:ext uri="{BB962C8B-B14F-4D97-AF65-F5344CB8AC3E}">
        <p14:creationId xmlns:p14="http://schemas.microsoft.com/office/powerpoint/2010/main" val="4684181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 and the call stack</a:t>
            </a:r>
            <a:endParaRPr lang="en-CA" dirty="0"/>
          </a:p>
        </p:txBody>
      </p:sp>
      <p:sp>
        <p:nvSpPr>
          <p:cNvPr id="3" name="Content Placeholder 2"/>
          <p:cNvSpPr>
            <a:spLocks noGrp="1"/>
          </p:cNvSpPr>
          <p:nvPr>
            <p:ph idx="1"/>
          </p:nvPr>
        </p:nvSpPr>
        <p:spPr/>
        <p:txBody>
          <a:bodyPr/>
          <a:lstStyle/>
          <a:p>
            <a:pPr marL="285750" lvl="2" indent="-285750"/>
            <a:r>
              <a:rPr lang="en-US" sz="2000" dirty="0" smtClean="0"/>
              <a:t>We are back to the call to </a:t>
            </a:r>
            <a:r>
              <a:rPr lang="en-US" sz="2000" dirty="0" err="1" smtClean="0"/>
              <a:t>fast_sin</a:t>
            </a:r>
            <a:r>
              <a:rPr lang="en-US" sz="2000" dirty="0" smtClean="0"/>
              <a:t>(-1.0):</a:t>
            </a:r>
          </a:p>
          <a:p>
            <a:pPr marL="742950" lvl="3" indent="-285750"/>
            <a:r>
              <a:rPr lang="en-US" sz="1800" dirty="0" smtClean="0"/>
              <a:t>The returned value is negated, producing </a:t>
            </a:r>
            <a:r>
              <a:rPr lang="en-US" sz="1800" dirty="0" smtClean="0">
                <a:latin typeface="Consolas" panose="020B0609020204030204" pitchFamily="49" charset="0"/>
              </a:rPr>
              <a:t>-0.83187484261104983</a:t>
            </a:r>
          </a:p>
          <a:p>
            <a:pPr marL="742950" lvl="3" indent="-285750"/>
            <a:r>
              <a:rPr lang="en-US" sz="1800" dirty="0" smtClean="0"/>
              <a:t>This value is placed onto the stack</a:t>
            </a:r>
            <a:endParaRPr lang="en-US" sz="1800" dirty="0">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82223292"/>
              </p:ext>
            </p:extLst>
          </p:nvPr>
        </p:nvGraphicFramePr>
        <p:xfrm>
          <a:off x="1835696" y="4887168"/>
          <a:ext cx="6096000" cy="1854200"/>
        </p:xfrm>
        <a:graphic>
          <a:graphicData uri="http://schemas.openxmlformats.org/drawingml/2006/table">
            <a:tbl>
              <a:tblPr>
                <a:tableStyleId>{2D5ABB26-0587-4C30-8999-92F81FD0307C}</a:tableStyleId>
              </a:tblPr>
              <a:tblGrid>
                <a:gridCol w="1224136">
                  <a:extLst>
                    <a:ext uri="{9D8B030D-6E8A-4147-A177-3AD203B41FA5}">
                      <a16:colId xmlns:a16="http://schemas.microsoft.com/office/drawing/2014/main" val="108110987"/>
                    </a:ext>
                  </a:extLst>
                </a:gridCol>
                <a:gridCol w="4871864">
                  <a:extLst>
                    <a:ext uri="{9D8B030D-6E8A-4147-A177-3AD203B41FA5}">
                      <a16:colId xmlns:a16="http://schemas.microsoft.com/office/drawing/2014/main" val="201553376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618162"/>
                  </a:ext>
                </a:extLst>
              </a:tr>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	</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135919"/>
                  </a:ext>
                </a:extLst>
              </a:tr>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370840">
                <a:tc>
                  <a:txBody>
                    <a:bodyPr/>
                    <a:lstStyle/>
                    <a:p>
                      <a:pPr algn="ctr"/>
                      <a:r>
                        <a:rPr lang="en-US" sz="1600" dirty="0" smtClean="0">
                          <a:latin typeface="Consolas" panose="020B0609020204030204" pitchFamily="49" charset="0"/>
                        </a:rPr>
                        <a:t>-0.83187…</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	</a:t>
                      </a:r>
                      <a:r>
                        <a:rPr lang="en-US" sz="1600" dirty="0" smtClean="0"/>
                        <a:t>return value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370840">
                <a:tc>
                  <a:txBody>
                    <a:bodyPr/>
                    <a:lstStyle/>
                    <a:p>
                      <a:pPr algn="ctr"/>
                      <a:r>
                        <a:rPr lang="en-US" sz="1600" dirty="0" smtClean="0">
                          <a:latin typeface="Consolas" panose="020B0609020204030204" pitchFamily="49" charset="0"/>
                        </a:rPr>
                        <a:t>?</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smtClean="0">
                          <a:latin typeface="Consolas" panose="020B0609020204030204" pitchFamily="49" charset="0"/>
                        </a:rPr>
                        <a:t>var</a:t>
                      </a:r>
                      <a:r>
                        <a:rPr lang="en-US" sz="1600" dirty="0" smtClean="0">
                          <a:latin typeface="Consolas" panose="020B0609020204030204" pitchFamily="49" charset="0"/>
                        </a:rPr>
                        <a:t>	</a:t>
                      </a:r>
                      <a:r>
                        <a:rPr lang="en-US" sz="1600" dirty="0" smtClean="0"/>
                        <a:t>local variable for </a:t>
                      </a:r>
                      <a:r>
                        <a:rPr lang="en-US" sz="1600" dirty="0" smtClean="0">
                          <a:latin typeface="Consolas" panose="020B0609020204030204" pitchFamily="49" charset="0"/>
                        </a:rPr>
                        <a:t>main()</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
        <p:nvSpPr>
          <p:cNvPr id="4" name="Rectangle 3"/>
          <p:cNvSpPr/>
          <p:nvPr/>
        </p:nvSpPr>
        <p:spPr>
          <a:xfrm>
            <a:off x="3851920" y="2694979"/>
            <a:ext cx="5152491" cy="2123658"/>
          </a:xfrm>
          <a:prstGeom prst="rect">
            <a:avLst/>
          </a:prstGeom>
        </p:spPr>
        <p:txBody>
          <a:bodyPr wrap="square">
            <a:spAutoFit/>
          </a:bodyPr>
          <a:lstStyle/>
          <a:p>
            <a:pPr indent="-57150"/>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fast_sin</a:t>
            </a:r>
            <a:r>
              <a:rPr lang="en-CA" sz="1200" dirty="0">
                <a:latin typeface="Consolas" panose="020B0609020204030204" pitchFamily="49" charset="0"/>
                <a:cs typeface="Consolas" panose="020B0609020204030204" pitchFamily="49" charset="0"/>
              </a:rPr>
              <a:t>( double x ) {</a:t>
            </a:r>
          </a:p>
          <a:p>
            <a:pPr indent="-57150"/>
            <a:r>
              <a:rPr lang="en-US" sz="1200" dirty="0">
                <a:latin typeface="Consolas" panose="020B0609020204030204" pitchFamily="49" charset="0"/>
                <a:cs typeface="Consolas" panose="020B0609020204030204" pitchFamily="49" charset="0"/>
              </a:rPr>
              <a:t>    double PI_BY_2{</a:t>
            </a:r>
            <a:r>
              <a:rPr lang="en-CA" sz="1200" dirty="0">
                <a:latin typeface="Consolas" panose="020B0609020204030204" pitchFamily="49" charset="0"/>
                <a:cs typeface="Consolas" panose="020B0609020204030204" pitchFamily="49" charset="0"/>
              </a:rPr>
              <a:t>1.5707963267948966};</a:t>
            </a:r>
          </a:p>
          <a:p>
            <a:pPr indent="-57150"/>
            <a:r>
              <a:rPr lang="en-CA" sz="1200" dirty="0">
                <a:latin typeface="Consolas" panose="020B0609020204030204" pitchFamily="49" charset="0"/>
                <a:cs typeface="Consolas" panose="020B0609020204030204" pitchFamily="49" charset="0"/>
              </a:rPr>
              <a:t>    assert( (x &gt;= -PI_BY_2) &amp;&amp; (x &lt;= PI_BY_2) );</a:t>
            </a:r>
          </a:p>
          <a:p>
            <a:pPr indent="-57150"/>
            <a:endParaRPr lang="en-US" sz="1200" dirty="0">
              <a:latin typeface="Consolas" panose="020B0609020204030204" pitchFamily="49" charset="0"/>
              <a:cs typeface="Consolas" panose="020B0609020204030204" pitchFamily="49" charset="0"/>
            </a:endParaRPr>
          </a:p>
          <a:p>
            <a:pPr indent="-57150"/>
            <a:r>
              <a:rPr lang="en-US" sz="1200" dirty="0">
                <a:latin typeface="Consolas" panose="020B0609020204030204" pitchFamily="49" charset="0"/>
                <a:cs typeface="Consolas" panose="020B0609020204030204" pitchFamily="49" charset="0"/>
              </a:rPr>
              <a:t>    if ( x &lt; </a:t>
            </a:r>
            <a:r>
              <a:rPr lang="en-US" sz="1200" dirty="0" smtClean="0">
                <a:latin typeface="Consolas" panose="020B0609020204030204" pitchFamily="49" charset="0"/>
                <a:cs typeface="Consolas" panose="020B0609020204030204" pitchFamily="49" charset="0"/>
              </a:rPr>
              <a:t>0.0 </a:t>
            </a:r>
            <a:r>
              <a:rPr lang="en-US" sz="1200" dirty="0">
                <a:latin typeface="Consolas" panose="020B0609020204030204" pitchFamily="49" charset="0"/>
                <a:cs typeface="Consolas" panose="020B0609020204030204" pitchFamily="49" charset="0"/>
              </a:rPr>
              <a:t>) {</a:t>
            </a:r>
          </a:p>
          <a:p>
            <a:pPr indent="-57150"/>
            <a:r>
              <a:rPr lang="en-US" sz="1200" dirty="0">
                <a:latin typeface="Consolas" panose="020B0609020204030204" pitchFamily="49" charset="0"/>
                <a:cs typeface="Consolas" panose="020B0609020204030204" pitchFamily="49" charset="0"/>
              </a:rPr>
              <a:t>        </a:t>
            </a:r>
            <a:r>
              <a:rPr lang="en-US" sz="1200" b="1" dirty="0">
                <a:solidFill>
                  <a:srgbClr val="FF0000"/>
                </a:solidFill>
                <a:latin typeface="Consolas" panose="020B0609020204030204" pitchFamily="49" charset="0"/>
                <a:cs typeface="Consolas" panose="020B0609020204030204" pitchFamily="49" charset="0"/>
              </a:rPr>
              <a:t>return –</a:t>
            </a:r>
            <a:r>
              <a:rPr lang="en-US" sz="1200" b="1" dirty="0" err="1">
                <a:solidFill>
                  <a:srgbClr val="FF0000"/>
                </a:solidFill>
                <a:latin typeface="Consolas" panose="020B0609020204030204" pitchFamily="49" charset="0"/>
                <a:cs typeface="Consolas" panose="020B0609020204030204" pitchFamily="49" charset="0"/>
              </a:rPr>
              <a:t>fast_sin</a:t>
            </a:r>
            <a:r>
              <a:rPr lang="en-US" sz="1200" b="1" dirty="0">
                <a:solidFill>
                  <a:srgbClr val="FF0000"/>
                </a:solidFill>
                <a:latin typeface="Consolas" panose="020B0609020204030204" pitchFamily="49" charset="0"/>
                <a:cs typeface="Consolas" panose="020B0609020204030204" pitchFamily="49" charset="0"/>
              </a:rPr>
              <a:t>( -x );</a:t>
            </a:r>
          </a:p>
          <a:p>
            <a:pPr indent="-57150"/>
            <a:r>
              <a:rPr lang="en-US" sz="1200" dirty="0">
                <a:latin typeface="Consolas" panose="020B0609020204030204" pitchFamily="49" charset="0"/>
                <a:cs typeface="Consolas" panose="020B0609020204030204" pitchFamily="49" charset="0"/>
              </a:rPr>
              <a:t>    }</a:t>
            </a:r>
          </a:p>
          <a:p>
            <a:pPr indent="-57150"/>
            <a:endParaRPr lang="en-US" sz="1200" dirty="0">
              <a:latin typeface="Consolas" panose="020B0609020204030204" pitchFamily="49" charset="0"/>
              <a:cs typeface="Consolas" panose="020B0609020204030204" pitchFamily="49" charset="0"/>
            </a:endParaRPr>
          </a:p>
          <a:p>
            <a:pPr indent="-57150"/>
            <a:r>
              <a:rPr lang="en-CA" sz="1200" dirty="0">
                <a:latin typeface="Consolas" panose="020B0609020204030204" pitchFamily="49" charset="0"/>
                <a:cs typeface="Consolas" panose="020B0609020204030204" pitchFamily="49" charset="0"/>
              </a:rPr>
              <a:t>    return </a:t>
            </a:r>
            <a:r>
              <a:rPr lang="en-CA" sz="1200" dirty="0" smtClean="0">
                <a:latin typeface="Consolas" panose="020B0609020204030204" pitchFamily="49" charset="0"/>
                <a:cs typeface="Consolas" panose="020B0609020204030204" pitchFamily="49" charset="0"/>
              </a:rPr>
              <a:t>((-0.11073981636184074*x</a:t>
            </a:r>
          </a:p>
          <a:p>
            <a:pPr indent="-57150"/>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a:t>
            </a:r>
            <a:r>
              <a:rPr lang="en-CA" sz="1200" dirty="0">
                <a:latin typeface="Consolas" panose="020B0609020204030204" pitchFamily="49" charset="0"/>
                <a:cs typeface="Consolas" panose="020B0609020204030204" pitchFamily="49" charset="0"/>
              </a:rPr>
              <a:t>0.057385341027109429)*x + 1.0)*x;</a:t>
            </a:r>
          </a:p>
          <a:p>
            <a:pPr indent="-57150"/>
            <a:r>
              <a:rPr lang="en-CA" sz="1200" dirty="0">
                <a:latin typeface="Consolas" panose="020B0609020204030204" pitchFamily="49" charset="0"/>
                <a:cs typeface="Consolas" panose="020B0609020204030204" pitchFamily="49" charset="0"/>
              </a:rPr>
              <a:t>}</a:t>
            </a:r>
            <a:endParaRPr lang="en-CA" sz="1200" dirty="0"/>
          </a:p>
        </p:txBody>
      </p:sp>
    </p:spTree>
    <p:extLst>
      <p:ext uri="{BB962C8B-B14F-4D97-AF65-F5344CB8AC3E}">
        <p14:creationId xmlns:p14="http://schemas.microsoft.com/office/powerpoint/2010/main" val="3546957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 and the call stack</a:t>
            </a:r>
            <a:endParaRPr lang="en-CA" dirty="0"/>
          </a:p>
        </p:txBody>
      </p:sp>
      <p:sp>
        <p:nvSpPr>
          <p:cNvPr id="3" name="Content Placeholder 2"/>
          <p:cNvSpPr>
            <a:spLocks noGrp="1"/>
          </p:cNvSpPr>
          <p:nvPr>
            <p:ph idx="1"/>
          </p:nvPr>
        </p:nvSpPr>
        <p:spPr/>
        <p:txBody>
          <a:bodyPr/>
          <a:lstStyle/>
          <a:p>
            <a:pPr marL="285750" lvl="2" indent="-285750"/>
            <a:r>
              <a:rPr lang="en-CA" sz="2000" dirty="0" smtClean="0"/>
              <a:t>Back in </a:t>
            </a:r>
            <a:r>
              <a:rPr lang="en-CA" sz="2000" dirty="0" smtClean="0">
                <a:latin typeface="Consolas" panose="020B0609020204030204" pitchFamily="49" charset="0"/>
              </a:rPr>
              <a:t>main()</a:t>
            </a:r>
            <a:r>
              <a:rPr lang="en-CA" sz="2000" dirty="0" smtClean="0"/>
              <a:t>, the returned value is stored as the initial value for the local variable </a:t>
            </a:r>
            <a:r>
              <a:rPr lang="en-CA" sz="2000" dirty="0" err="1" smtClean="0">
                <a:latin typeface="Consolas" panose="020B0609020204030204" pitchFamily="49" charset="0"/>
              </a:rPr>
              <a:t>var</a:t>
            </a:r>
            <a:endParaRPr lang="en-CA" sz="2000" dirty="0">
              <a:latin typeface="Consolas" panose="020B0609020204030204" pitchFamily="49" charset="0"/>
              <a:cs typeface="Consolas" panose="020B0609020204030204" pitchFamily="49" charset="0"/>
            </a:endParaRPr>
          </a:p>
          <a:p>
            <a:pPr marL="0" lvl="2" indent="0">
              <a:buNone/>
            </a:pPr>
            <a:endParaRPr lang="en-CA" sz="18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1599158"/>
              </p:ext>
            </p:extLst>
          </p:nvPr>
        </p:nvGraphicFramePr>
        <p:xfrm>
          <a:off x="1835696" y="4887168"/>
          <a:ext cx="6096000" cy="1854200"/>
        </p:xfrm>
        <a:graphic>
          <a:graphicData uri="http://schemas.openxmlformats.org/drawingml/2006/table">
            <a:tbl>
              <a:tblPr>
                <a:tableStyleId>{2D5ABB26-0587-4C30-8999-92F81FD0307C}</a:tableStyleId>
              </a:tblPr>
              <a:tblGrid>
                <a:gridCol w="1224136">
                  <a:extLst>
                    <a:ext uri="{9D8B030D-6E8A-4147-A177-3AD203B41FA5}">
                      <a16:colId xmlns:a16="http://schemas.microsoft.com/office/drawing/2014/main" val="108110987"/>
                    </a:ext>
                  </a:extLst>
                </a:gridCol>
                <a:gridCol w="4871864">
                  <a:extLst>
                    <a:ext uri="{9D8B030D-6E8A-4147-A177-3AD203B41FA5}">
                      <a16:colId xmlns:a16="http://schemas.microsoft.com/office/drawing/2014/main" val="2015533768"/>
                    </a:ext>
                  </a:extLst>
                </a:gridCol>
              </a:tblGrid>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618162"/>
                  </a:ext>
                </a:extLst>
              </a:tr>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135919"/>
                  </a:ext>
                </a:extLst>
              </a:tr>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nsolas" panose="020B0609020204030204" pitchFamily="49" charset="0"/>
                          <a:ea typeface="+mn-ea"/>
                          <a:cs typeface="+mn-cs"/>
                        </a:rPr>
                        <a:t>-0.83187…</a:t>
                      </a:r>
                      <a:endParaRPr kumimoji="0" lang="en-CA"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	</a:t>
                      </a:r>
                      <a:r>
                        <a:rPr lang="en-US" sz="1600" dirty="0" smtClean="0"/>
                        <a:t>return value for </a:t>
                      </a:r>
                      <a:r>
                        <a:rPr lang="en-US" sz="1600" dirty="0" err="1" smtClean="0">
                          <a:latin typeface="Consolas" panose="020B0609020204030204" pitchFamily="49" charset="0"/>
                        </a:rPr>
                        <a:t>fast_sin</a:t>
                      </a:r>
                      <a:r>
                        <a:rPr lang="en-US" sz="1600" dirty="0" smtClean="0">
                          <a:latin typeface="Consolas" panose="020B0609020204030204" pitchFamily="49" charset="0"/>
                        </a:rPr>
                        <a:t>(-1.0)</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nsolas" panose="020B0609020204030204" pitchFamily="49" charset="0"/>
                          <a:ea typeface="+mn-ea"/>
                          <a:cs typeface="+mn-cs"/>
                        </a:rPr>
                        <a:t>-0.83187…</a:t>
                      </a:r>
                      <a:endParaRPr kumimoji="0" lang="en-CA"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smtClean="0">
                          <a:latin typeface="Consolas" panose="020B0609020204030204" pitchFamily="49" charset="0"/>
                        </a:rPr>
                        <a:t>var</a:t>
                      </a:r>
                      <a:r>
                        <a:rPr lang="en-US" sz="1600" dirty="0" smtClean="0">
                          <a:latin typeface="Consolas" panose="020B0609020204030204" pitchFamily="49" charset="0"/>
                        </a:rPr>
                        <a:t>	</a:t>
                      </a:r>
                      <a:r>
                        <a:rPr lang="en-US" sz="1600" dirty="0" smtClean="0"/>
                        <a:t>local variable for </a:t>
                      </a:r>
                      <a:r>
                        <a:rPr lang="en-US" sz="1600" dirty="0" smtClean="0">
                          <a:latin typeface="Consolas" panose="020B0609020204030204" pitchFamily="49" charset="0"/>
                        </a:rPr>
                        <a:t>main()</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
        <p:nvSpPr>
          <p:cNvPr id="7" name="Rectangle 6"/>
          <p:cNvSpPr/>
          <p:nvPr/>
        </p:nvSpPr>
        <p:spPr>
          <a:xfrm>
            <a:off x="4139952" y="3429000"/>
            <a:ext cx="3931096" cy="1431161"/>
          </a:xfrm>
          <a:prstGeom prst="rect">
            <a:avLst/>
          </a:prstGeom>
        </p:spPr>
        <p:txBody>
          <a:bodyPr wrap="square">
            <a:spAutoFit/>
          </a:bodyPr>
          <a:lstStyle/>
          <a:p>
            <a:pPr indent="-114300"/>
            <a:r>
              <a:rPr lang="en-CA" sz="1500" dirty="0">
                <a:latin typeface="Consolas" panose="020B0609020204030204" pitchFamily="49" charset="0"/>
                <a:cs typeface="Consolas" panose="020B0609020204030204" pitchFamily="49" charset="0"/>
              </a:rPr>
              <a:t>int main() {</a:t>
            </a:r>
          </a:p>
          <a:p>
            <a:pPr indent="-114300"/>
            <a:r>
              <a:rPr lang="en-CA" sz="1500" b="1" dirty="0">
                <a:solidFill>
                  <a:srgbClr val="FF0000"/>
                </a:solidFill>
                <a:latin typeface="Consolas" panose="020B0609020204030204" pitchFamily="49" charset="0"/>
                <a:cs typeface="Consolas" panose="020B0609020204030204" pitchFamily="49" charset="0"/>
              </a:rPr>
              <a:t>    double </a:t>
            </a:r>
            <a:r>
              <a:rPr lang="en-CA" sz="1500" b="1" dirty="0" err="1">
                <a:solidFill>
                  <a:srgbClr val="FF0000"/>
                </a:solidFill>
                <a:latin typeface="Consolas" panose="020B0609020204030204" pitchFamily="49" charset="0"/>
                <a:cs typeface="Consolas" panose="020B0609020204030204" pitchFamily="49" charset="0"/>
              </a:rPr>
              <a:t>var</a:t>
            </a:r>
            <a:r>
              <a:rPr lang="en-CA" sz="1500" b="1" dirty="0">
                <a:solidFill>
                  <a:srgbClr val="FF0000"/>
                </a:solidFill>
                <a:latin typeface="Consolas" panose="020B0609020204030204" pitchFamily="49" charset="0"/>
                <a:cs typeface="Consolas" panose="020B0609020204030204" pitchFamily="49" charset="0"/>
              </a:rPr>
              <a:t>{</a:t>
            </a:r>
            <a:r>
              <a:rPr lang="en-CA" sz="1500" b="1" dirty="0" err="1">
                <a:solidFill>
                  <a:srgbClr val="FF0000"/>
                </a:solidFill>
                <a:latin typeface="Consolas" panose="020B0609020204030204" pitchFamily="49" charset="0"/>
                <a:cs typeface="Consolas" panose="020B0609020204030204" pitchFamily="49" charset="0"/>
              </a:rPr>
              <a:t>fast_sin</a:t>
            </a:r>
            <a:r>
              <a:rPr lang="en-CA" sz="1500" b="1" dirty="0">
                <a:solidFill>
                  <a:srgbClr val="FF0000"/>
                </a:solidFill>
                <a:latin typeface="Consolas" panose="020B0609020204030204" pitchFamily="49" charset="0"/>
                <a:cs typeface="Consolas" panose="020B0609020204030204" pitchFamily="49" charset="0"/>
              </a:rPr>
              <a:t>(-1.0)};</a:t>
            </a:r>
          </a:p>
          <a:p>
            <a:pPr indent="-114300"/>
            <a:r>
              <a:rPr lang="en-US" sz="1500" dirty="0">
                <a:latin typeface="Consolas" panose="020B0609020204030204" pitchFamily="49" charset="0"/>
                <a:cs typeface="Consolas" panose="020B0609020204030204" pitchFamily="49" charset="0"/>
              </a:rPr>
              <a:t>    std::</a:t>
            </a:r>
            <a:r>
              <a:rPr lang="en-US" sz="1500" dirty="0" err="1">
                <a:latin typeface="Consolas" panose="020B0609020204030204" pitchFamily="49" charset="0"/>
                <a:cs typeface="Consolas" panose="020B0609020204030204" pitchFamily="49" charset="0"/>
              </a:rPr>
              <a:t>cout</a:t>
            </a:r>
            <a:r>
              <a:rPr lang="en-US" sz="1500" dirty="0">
                <a:latin typeface="Consolas" panose="020B0609020204030204" pitchFamily="49" charset="0"/>
                <a:cs typeface="Consolas" panose="020B0609020204030204" pitchFamily="49" charset="0"/>
              </a:rPr>
              <a:t> &lt;&lt; </a:t>
            </a:r>
            <a:r>
              <a:rPr lang="en-US" sz="1500" dirty="0" err="1">
                <a:latin typeface="Consolas" panose="020B0609020204030204" pitchFamily="49" charset="0"/>
                <a:cs typeface="Consolas" panose="020B0609020204030204" pitchFamily="49" charset="0"/>
              </a:rPr>
              <a:t>var</a:t>
            </a:r>
            <a:r>
              <a:rPr lang="en-US" sz="1500" dirty="0">
                <a:latin typeface="Consolas" panose="020B0609020204030204" pitchFamily="49" charset="0"/>
                <a:cs typeface="Consolas" panose="020B0609020204030204" pitchFamily="49" charset="0"/>
              </a:rPr>
              <a:t> &lt;&lt; std::</a:t>
            </a:r>
            <a:r>
              <a:rPr lang="en-US" sz="1500" dirty="0" err="1">
                <a:latin typeface="Consolas" panose="020B0609020204030204" pitchFamily="49" charset="0"/>
                <a:cs typeface="Consolas" panose="020B0609020204030204" pitchFamily="49" charset="0"/>
              </a:rPr>
              <a:t>endl</a:t>
            </a:r>
            <a:r>
              <a:rPr lang="en-US" sz="1500" dirty="0">
                <a:latin typeface="Consolas" panose="020B0609020204030204" pitchFamily="49" charset="0"/>
                <a:cs typeface="Consolas" panose="020B0609020204030204" pitchFamily="49" charset="0"/>
              </a:rPr>
              <a:t>;</a:t>
            </a:r>
          </a:p>
          <a:p>
            <a:pPr indent="-114300"/>
            <a:endParaRPr lang="en-CA" sz="1200" dirty="0">
              <a:latin typeface="Consolas" panose="020B0609020204030204" pitchFamily="49" charset="0"/>
              <a:cs typeface="Consolas" panose="020B0609020204030204" pitchFamily="49" charset="0"/>
            </a:endParaRPr>
          </a:p>
          <a:p>
            <a:pPr indent="-114300"/>
            <a:r>
              <a:rPr lang="en-CA" sz="1500" dirty="0">
                <a:latin typeface="Consolas" panose="020B0609020204030204" pitchFamily="49" charset="0"/>
                <a:cs typeface="Consolas" panose="020B0609020204030204" pitchFamily="49" charset="0"/>
              </a:rPr>
              <a:t>    return 0;</a:t>
            </a:r>
          </a:p>
          <a:p>
            <a:pPr indent="-114300"/>
            <a:r>
              <a:rPr lang="en-CA" sz="15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02302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 and the call stack</a:t>
            </a:r>
            <a:endParaRPr lang="en-CA" dirty="0"/>
          </a:p>
        </p:txBody>
      </p:sp>
      <p:sp>
        <p:nvSpPr>
          <p:cNvPr id="3" name="Content Placeholder 2"/>
          <p:cNvSpPr>
            <a:spLocks noGrp="1"/>
          </p:cNvSpPr>
          <p:nvPr>
            <p:ph idx="1"/>
          </p:nvPr>
        </p:nvSpPr>
        <p:spPr/>
        <p:txBody>
          <a:bodyPr/>
          <a:lstStyle/>
          <a:p>
            <a:pPr marL="285750" lvl="2" indent="-285750"/>
            <a:r>
              <a:rPr lang="en-CA" sz="2000" dirty="0" smtClean="0"/>
              <a:t>The next line accesses and prints out that value</a:t>
            </a:r>
            <a:endParaRPr lang="en-CA" sz="18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7819103"/>
              </p:ext>
            </p:extLst>
          </p:nvPr>
        </p:nvGraphicFramePr>
        <p:xfrm>
          <a:off x="1835696" y="4887168"/>
          <a:ext cx="6096000" cy="1854200"/>
        </p:xfrm>
        <a:graphic>
          <a:graphicData uri="http://schemas.openxmlformats.org/drawingml/2006/table">
            <a:tbl>
              <a:tblPr>
                <a:tableStyleId>{2D5ABB26-0587-4C30-8999-92F81FD0307C}</a:tableStyleId>
              </a:tblPr>
              <a:tblGrid>
                <a:gridCol w="1224136">
                  <a:extLst>
                    <a:ext uri="{9D8B030D-6E8A-4147-A177-3AD203B41FA5}">
                      <a16:colId xmlns:a16="http://schemas.microsoft.com/office/drawing/2014/main" val="108110987"/>
                    </a:ext>
                  </a:extLst>
                </a:gridCol>
                <a:gridCol w="4871864">
                  <a:extLst>
                    <a:ext uri="{9D8B030D-6E8A-4147-A177-3AD203B41FA5}">
                      <a16:colId xmlns:a16="http://schemas.microsoft.com/office/drawing/2014/main" val="2015533768"/>
                    </a:ext>
                  </a:extLst>
                </a:gridCol>
              </a:tblGrid>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618162"/>
                  </a:ext>
                </a:extLst>
              </a:tr>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135919"/>
                  </a:ext>
                </a:extLst>
              </a:tr>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nsolas" panose="020B0609020204030204" pitchFamily="49" charset="0"/>
                          <a:ea typeface="+mn-ea"/>
                          <a:cs typeface="+mn-cs"/>
                        </a:rPr>
                        <a:t>-0.83187…</a:t>
                      </a:r>
                      <a:endParaRPr kumimoji="0" lang="en-CA"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err="1" smtClean="0">
                          <a:latin typeface="Consolas" panose="020B0609020204030204" pitchFamily="49" charset="0"/>
                        </a:rPr>
                        <a:t>var</a:t>
                      </a:r>
                      <a:r>
                        <a:rPr lang="en-US" sz="1600" dirty="0" smtClean="0">
                          <a:latin typeface="Consolas" panose="020B0609020204030204" pitchFamily="49" charset="0"/>
                        </a:rPr>
                        <a:t>	</a:t>
                      </a:r>
                      <a:r>
                        <a:rPr lang="en-US" sz="1600" dirty="0" smtClean="0"/>
                        <a:t>local variable for </a:t>
                      </a:r>
                      <a:r>
                        <a:rPr lang="en-US" sz="1600" dirty="0" smtClean="0">
                          <a:latin typeface="Consolas" panose="020B0609020204030204" pitchFamily="49" charset="0"/>
                        </a:rPr>
                        <a:t>main()</a:t>
                      </a: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
        <p:nvSpPr>
          <p:cNvPr id="7" name="Rectangle 6"/>
          <p:cNvSpPr/>
          <p:nvPr/>
        </p:nvSpPr>
        <p:spPr>
          <a:xfrm>
            <a:off x="4139952" y="3429000"/>
            <a:ext cx="3931096" cy="1431161"/>
          </a:xfrm>
          <a:prstGeom prst="rect">
            <a:avLst/>
          </a:prstGeom>
        </p:spPr>
        <p:txBody>
          <a:bodyPr wrap="square">
            <a:spAutoFit/>
          </a:bodyPr>
          <a:lstStyle/>
          <a:p>
            <a:pPr indent="-114300"/>
            <a:r>
              <a:rPr lang="en-CA" sz="1500" dirty="0">
                <a:latin typeface="Consolas" panose="020B0609020204030204" pitchFamily="49" charset="0"/>
                <a:cs typeface="Consolas" panose="020B0609020204030204" pitchFamily="49" charset="0"/>
              </a:rPr>
              <a:t>int main() {</a:t>
            </a:r>
          </a:p>
          <a:p>
            <a:pPr indent="-114300"/>
            <a:r>
              <a:rPr lang="en-CA" sz="1500" dirty="0">
                <a:latin typeface="Consolas" panose="020B0609020204030204" pitchFamily="49" charset="0"/>
                <a:cs typeface="Consolas" panose="020B0609020204030204" pitchFamily="49" charset="0"/>
              </a:rPr>
              <a:t>    double </a:t>
            </a:r>
            <a:r>
              <a:rPr lang="en-CA" sz="1500" dirty="0" err="1">
                <a:latin typeface="Consolas" panose="020B0609020204030204" pitchFamily="49" charset="0"/>
                <a:cs typeface="Consolas" panose="020B0609020204030204" pitchFamily="49" charset="0"/>
              </a:rPr>
              <a:t>var</a:t>
            </a:r>
            <a:r>
              <a:rPr lang="en-CA" sz="1500" dirty="0">
                <a:latin typeface="Consolas" panose="020B0609020204030204" pitchFamily="49" charset="0"/>
                <a:cs typeface="Consolas" panose="020B0609020204030204" pitchFamily="49" charset="0"/>
              </a:rPr>
              <a:t>{</a:t>
            </a:r>
            <a:r>
              <a:rPr lang="en-CA" sz="1500" dirty="0" err="1">
                <a:latin typeface="Consolas" panose="020B0609020204030204" pitchFamily="49" charset="0"/>
                <a:cs typeface="Consolas" panose="020B0609020204030204" pitchFamily="49" charset="0"/>
              </a:rPr>
              <a:t>fast_sin</a:t>
            </a:r>
            <a:r>
              <a:rPr lang="en-CA" sz="1500" dirty="0">
                <a:latin typeface="Consolas" panose="020B0609020204030204" pitchFamily="49" charset="0"/>
                <a:cs typeface="Consolas" panose="020B0609020204030204" pitchFamily="49" charset="0"/>
              </a:rPr>
              <a:t>(-1.0)};</a:t>
            </a:r>
          </a:p>
          <a:p>
            <a:pPr indent="-114300"/>
            <a:r>
              <a:rPr lang="en-US" sz="1500" b="1" dirty="0">
                <a:solidFill>
                  <a:srgbClr val="FF0000"/>
                </a:solidFill>
                <a:latin typeface="Consolas" panose="020B0609020204030204" pitchFamily="49" charset="0"/>
                <a:cs typeface="Consolas" panose="020B0609020204030204" pitchFamily="49" charset="0"/>
              </a:rPr>
              <a:t>    std::</a:t>
            </a:r>
            <a:r>
              <a:rPr lang="en-US" sz="1500" b="1" dirty="0" err="1">
                <a:solidFill>
                  <a:srgbClr val="FF0000"/>
                </a:solidFill>
                <a:latin typeface="Consolas" panose="020B0609020204030204" pitchFamily="49" charset="0"/>
                <a:cs typeface="Consolas" panose="020B0609020204030204" pitchFamily="49" charset="0"/>
              </a:rPr>
              <a:t>cout</a:t>
            </a:r>
            <a:r>
              <a:rPr lang="en-US" sz="1500" b="1" dirty="0">
                <a:solidFill>
                  <a:srgbClr val="FF0000"/>
                </a:solidFill>
                <a:latin typeface="Consolas" panose="020B0609020204030204" pitchFamily="49" charset="0"/>
                <a:cs typeface="Consolas" panose="020B0609020204030204" pitchFamily="49" charset="0"/>
              </a:rPr>
              <a:t> &lt;&lt; </a:t>
            </a:r>
            <a:r>
              <a:rPr lang="en-US" sz="1500" b="1" dirty="0" err="1">
                <a:solidFill>
                  <a:srgbClr val="FF0000"/>
                </a:solidFill>
                <a:latin typeface="Consolas" panose="020B0609020204030204" pitchFamily="49" charset="0"/>
                <a:cs typeface="Consolas" panose="020B0609020204030204" pitchFamily="49" charset="0"/>
              </a:rPr>
              <a:t>var</a:t>
            </a:r>
            <a:r>
              <a:rPr lang="en-US" sz="1500" b="1" dirty="0">
                <a:solidFill>
                  <a:srgbClr val="FF0000"/>
                </a:solidFill>
                <a:latin typeface="Consolas" panose="020B0609020204030204" pitchFamily="49" charset="0"/>
                <a:cs typeface="Consolas" panose="020B0609020204030204" pitchFamily="49" charset="0"/>
              </a:rPr>
              <a:t> &lt;&lt; std::</a:t>
            </a:r>
            <a:r>
              <a:rPr lang="en-US" sz="1500" b="1" dirty="0" err="1">
                <a:solidFill>
                  <a:srgbClr val="FF0000"/>
                </a:solidFill>
                <a:latin typeface="Consolas" panose="020B0609020204030204" pitchFamily="49" charset="0"/>
                <a:cs typeface="Consolas" panose="020B0609020204030204" pitchFamily="49" charset="0"/>
              </a:rPr>
              <a:t>endl</a:t>
            </a:r>
            <a:r>
              <a:rPr lang="en-US" sz="1500" b="1" dirty="0">
                <a:solidFill>
                  <a:srgbClr val="FF0000"/>
                </a:solidFill>
                <a:latin typeface="Consolas" panose="020B0609020204030204" pitchFamily="49" charset="0"/>
                <a:cs typeface="Consolas" panose="020B0609020204030204" pitchFamily="49" charset="0"/>
              </a:rPr>
              <a:t>;</a:t>
            </a:r>
          </a:p>
          <a:p>
            <a:pPr indent="-114300"/>
            <a:endParaRPr lang="en-CA" sz="1200" dirty="0">
              <a:latin typeface="Consolas" panose="020B0609020204030204" pitchFamily="49" charset="0"/>
              <a:cs typeface="Consolas" panose="020B0609020204030204" pitchFamily="49" charset="0"/>
            </a:endParaRPr>
          </a:p>
          <a:p>
            <a:pPr indent="-114300"/>
            <a:r>
              <a:rPr lang="en-CA" sz="1500" dirty="0">
                <a:latin typeface="Consolas" panose="020B0609020204030204" pitchFamily="49" charset="0"/>
                <a:cs typeface="Consolas" panose="020B0609020204030204" pitchFamily="49" charset="0"/>
              </a:rPr>
              <a:t>    return 0;</a:t>
            </a:r>
          </a:p>
          <a:p>
            <a:pPr indent="-114300"/>
            <a:r>
              <a:rPr lang="en-CA" sz="15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3413416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 and the call stack</a:t>
            </a:r>
            <a:endParaRPr lang="en-CA" dirty="0"/>
          </a:p>
        </p:txBody>
      </p:sp>
      <p:sp>
        <p:nvSpPr>
          <p:cNvPr id="3" name="Content Placeholder 2"/>
          <p:cNvSpPr>
            <a:spLocks noGrp="1"/>
          </p:cNvSpPr>
          <p:nvPr>
            <p:ph idx="1"/>
          </p:nvPr>
        </p:nvSpPr>
        <p:spPr/>
        <p:txBody>
          <a:bodyPr/>
          <a:lstStyle/>
          <a:p>
            <a:pPr marL="285750" lvl="2" indent="-285750"/>
            <a:r>
              <a:rPr lang="en-CA" sz="2000" dirty="0" smtClean="0"/>
              <a:t>Finally, </a:t>
            </a:r>
            <a:r>
              <a:rPr lang="en-CA" sz="2000" dirty="0" smtClean="0">
                <a:latin typeface="Consolas" panose="020B0609020204030204" pitchFamily="49" charset="0"/>
              </a:rPr>
              <a:t>main()</a:t>
            </a:r>
            <a:r>
              <a:rPr lang="en-CA" sz="2000" dirty="0" smtClean="0"/>
              <a:t> returns, so the return value is placed onto the stack</a:t>
            </a:r>
            <a:endParaRPr lang="en-CA" sz="18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36827397"/>
              </p:ext>
            </p:extLst>
          </p:nvPr>
        </p:nvGraphicFramePr>
        <p:xfrm>
          <a:off x="1835696" y="4887168"/>
          <a:ext cx="6096000" cy="1854200"/>
        </p:xfrm>
        <a:graphic>
          <a:graphicData uri="http://schemas.openxmlformats.org/drawingml/2006/table">
            <a:tbl>
              <a:tblPr>
                <a:tableStyleId>{2D5ABB26-0587-4C30-8999-92F81FD0307C}</a:tableStyleId>
              </a:tblPr>
              <a:tblGrid>
                <a:gridCol w="1224136">
                  <a:extLst>
                    <a:ext uri="{9D8B030D-6E8A-4147-A177-3AD203B41FA5}">
                      <a16:colId xmlns:a16="http://schemas.microsoft.com/office/drawing/2014/main" val="108110987"/>
                    </a:ext>
                  </a:extLst>
                </a:gridCol>
                <a:gridCol w="4871864">
                  <a:extLst>
                    <a:ext uri="{9D8B030D-6E8A-4147-A177-3AD203B41FA5}">
                      <a16:colId xmlns:a16="http://schemas.microsoft.com/office/drawing/2014/main" val="2015533768"/>
                    </a:ext>
                  </a:extLst>
                </a:gridCol>
              </a:tblGrid>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618162"/>
                  </a:ext>
                </a:extLst>
              </a:tr>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135919"/>
                  </a:ext>
                </a:extLst>
              </a:tr>
              <a:tr h="370840">
                <a:tc>
                  <a:txBody>
                    <a:bodyPr/>
                    <a:lstStyle/>
                    <a:p>
                      <a:pPr algn="ctr"/>
                      <a:endParaRPr lang="en-CA" sz="16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nsolas" panose="020B0609020204030204" pitchFamily="49" charset="0"/>
                          <a:ea typeface="+mn-ea"/>
                          <a:cs typeface="+mn-cs"/>
                        </a:rPr>
                        <a:t>0</a:t>
                      </a:r>
                      <a:endParaRPr kumimoji="0" lang="en-CA"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rPr>
                        <a:t>	</a:t>
                      </a:r>
                      <a:r>
                        <a:rPr lang="en-US" sz="1600" dirty="0" smtClean="0"/>
                        <a:t>return value for </a:t>
                      </a:r>
                      <a:r>
                        <a:rPr lang="en-US" sz="1600" dirty="0" smtClean="0">
                          <a:latin typeface="Consolas" panose="020B0609020204030204" pitchFamily="49" charset="0"/>
                        </a:rPr>
                        <a:t>main()</a:t>
                      </a:r>
                      <a:endParaRPr lang="en-CA" sz="16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
        <p:nvSpPr>
          <p:cNvPr id="7" name="Rectangle 6"/>
          <p:cNvSpPr/>
          <p:nvPr/>
        </p:nvSpPr>
        <p:spPr>
          <a:xfrm>
            <a:off x="4139952" y="3429000"/>
            <a:ext cx="3931096" cy="1431161"/>
          </a:xfrm>
          <a:prstGeom prst="rect">
            <a:avLst/>
          </a:prstGeom>
        </p:spPr>
        <p:txBody>
          <a:bodyPr wrap="square">
            <a:spAutoFit/>
          </a:bodyPr>
          <a:lstStyle/>
          <a:p>
            <a:pPr indent="-114300"/>
            <a:r>
              <a:rPr lang="en-CA" sz="1500" dirty="0">
                <a:latin typeface="Consolas" panose="020B0609020204030204" pitchFamily="49" charset="0"/>
                <a:cs typeface="Consolas" panose="020B0609020204030204" pitchFamily="49" charset="0"/>
              </a:rPr>
              <a:t>int main() {</a:t>
            </a:r>
          </a:p>
          <a:p>
            <a:pPr indent="-114300"/>
            <a:r>
              <a:rPr lang="en-CA" sz="1500" dirty="0">
                <a:latin typeface="Consolas" panose="020B0609020204030204" pitchFamily="49" charset="0"/>
                <a:cs typeface="Consolas" panose="020B0609020204030204" pitchFamily="49" charset="0"/>
              </a:rPr>
              <a:t>    double </a:t>
            </a:r>
            <a:r>
              <a:rPr lang="en-CA" sz="1500" dirty="0" err="1">
                <a:latin typeface="Consolas" panose="020B0609020204030204" pitchFamily="49" charset="0"/>
                <a:cs typeface="Consolas" panose="020B0609020204030204" pitchFamily="49" charset="0"/>
              </a:rPr>
              <a:t>var</a:t>
            </a:r>
            <a:r>
              <a:rPr lang="en-CA" sz="1500" dirty="0">
                <a:latin typeface="Consolas" panose="020B0609020204030204" pitchFamily="49" charset="0"/>
                <a:cs typeface="Consolas" panose="020B0609020204030204" pitchFamily="49" charset="0"/>
              </a:rPr>
              <a:t>{</a:t>
            </a:r>
            <a:r>
              <a:rPr lang="en-CA" sz="1500" dirty="0" err="1">
                <a:latin typeface="Consolas" panose="020B0609020204030204" pitchFamily="49" charset="0"/>
                <a:cs typeface="Consolas" panose="020B0609020204030204" pitchFamily="49" charset="0"/>
              </a:rPr>
              <a:t>fast_sin</a:t>
            </a:r>
            <a:r>
              <a:rPr lang="en-CA" sz="1500" dirty="0">
                <a:latin typeface="Consolas" panose="020B0609020204030204" pitchFamily="49" charset="0"/>
                <a:cs typeface="Consolas" panose="020B0609020204030204" pitchFamily="49" charset="0"/>
              </a:rPr>
              <a:t>(-1.0)};</a:t>
            </a:r>
          </a:p>
          <a:p>
            <a:pPr indent="-114300"/>
            <a:r>
              <a:rPr lang="en-US" sz="1500" dirty="0">
                <a:latin typeface="Consolas" panose="020B0609020204030204" pitchFamily="49" charset="0"/>
                <a:cs typeface="Consolas" panose="020B0609020204030204" pitchFamily="49" charset="0"/>
              </a:rPr>
              <a:t>    std::</a:t>
            </a:r>
            <a:r>
              <a:rPr lang="en-US" sz="1500" dirty="0" err="1">
                <a:latin typeface="Consolas" panose="020B0609020204030204" pitchFamily="49" charset="0"/>
                <a:cs typeface="Consolas" panose="020B0609020204030204" pitchFamily="49" charset="0"/>
              </a:rPr>
              <a:t>cout</a:t>
            </a:r>
            <a:r>
              <a:rPr lang="en-US" sz="1500" dirty="0">
                <a:latin typeface="Consolas" panose="020B0609020204030204" pitchFamily="49" charset="0"/>
                <a:cs typeface="Consolas" panose="020B0609020204030204" pitchFamily="49" charset="0"/>
              </a:rPr>
              <a:t> &lt;&lt; </a:t>
            </a:r>
            <a:r>
              <a:rPr lang="en-US" sz="1500" dirty="0" err="1">
                <a:latin typeface="Consolas" panose="020B0609020204030204" pitchFamily="49" charset="0"/>
                <a:cs typeface="Consolas" panose="020B0609020204030204" pitchFamily="49" charset="0"/>
              </a:rPr>
              <a:t>var</a:t>
            </a:r>
            <a:r>
              <a:rPr lang="en-US" sz="1500" dirty="0">
                <a:latin typeface="Consolas" panose="020B0609020204030204" pitchFamily="49" charset="0"/>
                <a:cs typeface="Consolas" panose="020B0609020204030204" pitchFamily="49" charset="0"/>
              </a:rPr>
              <a:t> &lt;&lt; std::</a:t>
            </a:r>
            <a:r>
              <a:rPr lang="en-US" sz="1500" dirty="0" err="1">
                <a:latin typeface="Consolas" panose="020B0609020204030204" pitchFamily="49" charset="0"/>
                <a:cs typeface="Consolas" panose="020B0609020204030204" pitchFamily="49" charset="0"/>
              </a:rPr>
              <a:t>endl</a:t>
            </a:r>
            <a:r>
              <a:rPr lang="en-US" sz="1500" dirty="0">
                <a:latin typeface="Consolas" panose="020B0609020204030204" pitchFamily="49" charset="0"/>
                <a:cs typeface="Consolas" panose="020B0609020204030204" pitchFamily="49" charset="0"/>
              </a:rPr>
              <a:t>;</a:t>
            </a:r>
          </a:p>
          <a:p>
            <a:pPr indent="-114300"/>
            <a:endParaRPr lang="en-CA" sz="1200" dirty="0">
              <a:latin typeface="Consolas" panose="020B0609020204030204" pitchFamily="49" charset="0"/>
              <a:cs typeface="Consolas" panose="020B0609020204030204" pitchFamily="49" charset="0"/>
            </a:endParaRPr>
          </a:p>
          <a:p>
            <a:pPr indent="-114300"/>
            <a:r>
              <a:rPr lang="en-CA" sz="1500" b="1" dirty="0">
                <a:solidFill>
                  <a:srgbClr val="FF0000"/>
                </a:solidFill>
                <a:latin typeface="Consolas" panose="020B0609020204030204" pitchFamily="49" charset="0"/>
                <a:cs typeface="Consolas" panose="020B0609020204030204" pitchFamily="49" charset="0"/>
              </a:rPr>
              <a:t>    return 0;</a:t>
            </a:r>
          </a:p>
          <a:p>
            <a:pPr indent="-114300"/>
            <a:r>
              <a:rPr lang="en-CA" sz="15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202958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Recursion and the call stack</a:t>
            </a:r>
          </a:p>
        </p:txBody>
      </p:sp>
      <p:sp>
        <p:nvSpPr>
          <p:cNvPr id="3" name="Content Placeholder 2"/>
          <p:cNvSpPr>
            <a:spLocks noGrp="1"/>
          </p:cNvSpPr>
          <p:nvPr>
            <p:ph idx="1"/>
          </p:nvPr>
        </p:nvSpPr>
        <p:spPr/>
        <p:txBody>
          <a:bodyPr/>
          <a:lstStyle/>
          <a:p>
            <a:r>
              <a:rPr lang="en-CA" dirty="0" smtClean="0"/>
              <a:t>Thus, the call stack allows recursion</a:t>
            </a:r>
          </a:p>
          <a:p>
            <a:pPr lvl="1"/>
            <a:r>
              <a:rPr lang="en-CA" dirty="0" smtClean="0"/>
              <a:t>We will use recursion throughout this course</a:t>
            </a:r>
          </a:p>
          <a:p>
            <a:pPr lvl="1"/>
            <a:r>
              <a:rPr lang="en-CA" dirty="0" smtClean="0"/>
              <a:t>It will appear in subsequent courses, as well</a:t>
            </a:r>
          </a:p>
          <a:p>
            <a:pPr lvl="1"/>
            <a:r>
              <a:rPr lang="en-CA" dirty="0" smtClean="0"/>
              <a:t>Recursion allows us to solve a problem by reformulating the problem in simpler or alternate terms</a:t>
            </a:r>
            <a:endParaRPr lang="en-CA" dirty="0"/>
          </a:p>
        </p:txBody>
      </p:sp>
    </p:spTree>
    <p:extLst>
      <p:ext uri="{BB962C8B-B14F-4D97-AF65-F5344CB8AC3E}">
        <p14:creationId xmlns:p14="http://schemas.microsoft.com/office/powerpoint/2010/main" val="567516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Like a stack of paper, local variables are stored on a virtual </a:t>
            </a:r>
            <a:r>
              <a:rPr lang="en-CA" i="1" dirty="0" smtClean="0"/>
              <a:t>stack</a:t>
            </a:r>
            <a:r>
              <a:rPr lang="en-CA" dirty="0" smtClean="0"/>
              <a:t> of memory</a:t>
            </a:r>
          </a:p>
          <a:p>
            <a:endParaRPr lang="en-CA" dirty="0"/>
          </a:p>
          <a:p>
            <a:r>
              <a:rPr lang="en-CA" dirty="0" smtClean="0"/>
              <a:t>Suppose we have three functions:</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main();</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f( int m, int n );</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g( int m );</a:t>
            </a:r>
          </a:p>
          <a:p>
            <a:pPr marL="0" indent="0">
              <a:buNone/>
            </a:pPr>
            <a:endParaRPr lang="en-CA" dirty="0">
              <a:latin typeface="Consolas" panose="020B0609020204030204" pitchFamily="49" charset="0"/>
              <a:cs typeface="Consolas" panose="020B0609020204030204" pitchFamily="49" charset="0"/>
            </a:endParaRPr>
          </a:p>
          <a:p>
            <a:pPr marL="0"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140673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to return?</a:t>
            </a:r>
            <a:endParaRPr lang="en-CA" dirty="0"/>
          </a:p>
        </p:txBody>
      </p:sp>
      <p:sp>
        <p:nvSpPr>
          <p:cNvPr id="3" name="Content Placeholder 2"/>
          <p:cNvSpPr>
            <a:spLocks noGrp="1"/>
          </p:cNvSpPr>
          <p:nvPr>
            <p:ph idx="1"/>
          </p:nvPr>
        </p:nvSpPr>
        <p:spPr/>
        <p:txBody>
          <a:bodyPr/>
          <a:lstStyle/>
          <a:p>
            <a:r>
              <a:rPr lang="en-CA" dirty="0" smtClean="0"/>
              <a:t>Suppose we have this function:</a:t>
            </a:r>
          </a:p>
          <a:p>
            <a:pPr marL="857250" lvl="2" indent="0">
              <a:buNone/>
            </a:pPr>
            <a:r>
              <a:rPr lang="en-CA" sz="1050" dirty="0">
                <a:solidFill>
                  <a:prstClr val="black"/>
                </a:solidFill>
                <a:latin typeface="Consolas" panose="020B0609020204030204" pitchFamily="49" charset="0"/>
                <a:cs typeface="Consolas" panose="020B0609020204030204" pitchFamily="49" charset="0"/>
              </a:rPr>
              <a:t>  </a:t>
            </a:r>
            <a:r>
              <a:rPr lang="en-CA" sz="800" dirty="0" smtClean="0">
                <a:solidFill>
                  <a:prstClr val="black"/>
                </a:solidFill>
                <a:latin typeface="Consolas" panose="020B0609020204030204" pitchFamily="49" charset="0"/>
                <a:cs typeface="Consolas" panose="020B0609020204030204" pitchFamily="49" charset="0"/>
              </a:rPr>
              <a:t>                  1 1 1 1 1 1 1 1 1 1 2 2 2 2 2 2 2 2 2 2 3 3 3 3 3 3 3 3 3 3 4 4 4 4 4 4 4 4 4 4 5 5 5 5 5 5 5 5 5 5  </a:t>
            </a:r>
            <a:endParaRPr lang="en-CA" sz="800" dirty="0">
              <a:solidFill>
                <a:prstClr val="black"/>
              </a:solidFill>
              <a:latin typeface="Consolas" panose="020B0609020204030204" pitchFamily="49" charset="0"/>
              <a:cs typeface="Consolas" panose="020B0609020204030204" pitchFamily="49" charset="0"/>
            </a:endParaRPr>
          </a:p>
          <a:p>
            <a:pPr marL="857250" lvl="2" indent="0">
              <a:spcBef>
                <a:spcPts val="0"/>
              </a:spcBef>
              <a:buNone/>
            </a:pPr>
            <a:r>
              <a:rPr lang="en-CA" sz="1050" dirty="0" smtClean="0">
                <a:latin typeface="Consolas" panose="020B0609020204030204" pitchFamily="49" charset="0"/>
                <a:cs typeface="Consolas" panose="020B0609020204030204" pitchFamily="49" charset="0"/>
              </a:rPr>
              <a:t>  </a:t>
            </a:r>
            <a:r>
              <a:rPr lang="en-CA" sz="800" dirty="0" smtClean="0">
                <a:latin typeface="Consolas" panose="020B0609020204030204" pitchFamily="49" charset="0"/>
                <a:cs typeface="Consolas" panose="020B0609020204030204" pitchFamily="49" charset="0"/>
              </a:rPr>
              <a:t>1 2 3 4 5 6 7 8 9 0 1 2 3 4 5 6 7 8 9 0 1 2 3 4 5 6 7 8 9 0 1 2 3 4 5 6 7 8 9 0 1 2 3 4 5 6 7 8 9 0 1 2 3 4 5 6 7 8 9</a:t>
            </a:r>
          </a:p>
          <a:p>
            <a:pPr marL="857250" lvl="2" indent="0">
              <a:buNone/>
            </a:pPr>
            <a:r>
              <a:rPr lang="en-CA" sz="1050" dirty="0" smtClean="0">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 unsigned long </a:t>
            </a:r>
            <a:r>
              <a:rPr lang="en-CA" dirty="0" err="1" smtClean="0">
                <a:latin typeface="Consolas" panose="020B0609020204030204" pitchFamily="49" charset="0"/>
                <a:cs typeface="Consolas" panose="020B0609020204030204" pitchFamily="49" charset="0"/>
              </a:rPr>
              <a:t>fibonacci</a:t>
            </a:r>
            <a:r>
              <a:rPr lang="en-CA" dirty="0" smtClean="0">
                <a:latin typeface="Consolas" panose="020B0609020204030204" pitchFamily="49" charset="0"/>
                <a:cs typeface="Consolas" panose="020B0609020204030204" pitchFamily="49" charset="0"/>
              </a:rPr>
              <a:t>( unsigned long n ) {</a:t>
            </a:r>
          </a:p>
          <a:p>
            <a:pPr marL="857250" lvl="2" indent="0">
              <a:buNone/>
            </a:pPr>
            <a:r>
              <a:rPr lang="en-CA" sz="1050" dirty="0" smtClean="0">
                <a:solidFill>
                  <a:prstClr val="black"/>
                </a:solidFill>
                <a:latin typeface="Consolas" panose="020B0609020204030204" pitchFamily="49" charset="0"/>
                <a:cs typeface="Consolas" panose="020B0609020204030204" pitchFamily="49" charset="0"/>
              </a:rPr>
              <a:t>2</a:t>
            </a:r>
            <a:r>
              <a:rPr lang="en-CA" sz="2000" dirty="0" smtClean="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if ( n &lt;= 1 ) {</a:t>
            </a:r>
          </a:p>
          <a:p>
            <a:pPr marL="857250" lvl="2" indent="0">
              <a:buNone/>
            </a:pPr>
            <a:r>
              <a:rPr lang="en-CA" sz="1050" dirty="0" smtClean="0">
                <a:solidFill>
                  <a:prstClr val="black"/>
                </a:solidFill>
                <a:latin typeface="Consolas" panose="020B0609020204030204" pitchFamily="49" charset="0"/>
                <a:cs typeface="Consolas" panose="020B0609020204030204" pitchFamily="49" charset="0"/>
              </a:rPr>
              <a:t>3</a:t>
            </a:r>
            <a:r>
              <a:rPr lang="en-CA" sz="2000" dirty="0" smtClean="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1;</a:t>
            </a:r>
          </a:p>
          <a:p>
            <a:pPr marL="857250" lvl="2" indent="0">
              <a:buNone/>
            </a:pPr>
            <a:r>
              <a:rPr lang="en-CA" sz="1050" dirty="0" smtClean="0">
                <a:solidFill>
                  <a:prstClr val="black"/>
                </a:solidFill>
                <a:latin typeface="Consolas" panose="020B0609020204030204" pitchFamily="49" charset="0"/>
                <a:cs typeface="Consolas" panose="020B0609020204030204" pitchFamily="49" charset="0"/>
              </a:rPr>
              <a:t>4</a:t>
            </a:r>
            <a:r>
              <a:rPr lang="en-CA" sz="2000" dirty="0" smtClean="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else {</a:t>
            </a:r>
          </a:p>
          <a:p>
            <a:pPr marL="857250" lvl="2" indent="0">
              <a:buNone/>
            </a:pPr>
            <a:r>
              <a:rPr lang="en-CA" sz="1050" dirty="0" smtClean="0">
                <a:solidFill>
                  <a:prstClr val="black"/>
                </a:solidFill>
                <a:latin typeface="Consolas" panose="020B0609020204030204" pitchFamily="49" charset="0"/>
                <a:cs typeface="Consolas" panose="020B0609020204030204" pitchFamily="49" charset="0"/>
              </a:rPr>
              <a:t>5</a:t>
            </a:r>
            <a:r>
              <a:rPr lang="en-CA" sz="2000" dirty="0" smtClean="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a:t>
            </a:r>
            <a:r>
              <a:rPr lang="en-CA" dirty="0" err="1" smtClean="0">
                <a:latin typeface="Consolas" panose="020B0609020204030204" pitchFamily="49" charset="0"/>
                <a:cs typeface="Consolas" panose="020B0609020204030204" pitchFamily="49" charset="0"/>
              </a:rPr>
              <a:t>fibonacci</a:t>
            </a:r>
            <a:r>
              <a:rPr lang="en-CA" dirty="0" smtClean="0">
                <a:latin typeface="Consolas" panose="020B0609020204030204" pitchFamily="49" charset="0"/>
                <a:cs typeface="Consolas" panose="020B0609020204030204" pitchFamily="49" charset="0"/>
              </a:rPr>
              <a:t>( n - 1 ) + </a:t>
            </a:r>
            <a:r>
              <a:rPr lang="en-CA" dirty="0" err="1" smtClean="0">
                <a:latin typeface="Consolas" panose="020B0609020204030204" pitchFamily="49" charset="0"/>
                <a:cs typeface="Consolas" panose="020B0609020204030204" pitchFamily="49" charset="0"/>
              </a:rPr>
              <a:t>fibonnacci</a:t>
            </a:r>
            <a:r>
              <a:rPr lang="en-CA" dirty="0" smtClean="0">
                <a:latin typeface="Consolas" panose="020B0609020204030204" pitchFamily="49" charset="0"/>
                <a:cs typeface="Consolas" panose="020B0609020204030204" pitchFamily="49" charset="0"/>
              </a:rPr>
              <a:t>( n - 2 );</a:t>
            </a:r>
          </a:p>
          <a:p>
            <a:pPr marL="857250" lvl="2" indent="0">
              <a:buNone/>
            </a:pPr>
            <a:r>
              <a:rPr lang="en-CA" sz="1050" dirty="0" smtClean="0">
                <a:solidFill>
                  <a:prstClr val="black"/>
                </a:solidFill>
                <a:latin typeface="Consolas" panose="020B0609020204030204" pitchFamily="49" charset="0"/>
                <a:cs typeface="Consolas" panose="020B0609020204030204" pitchFamily="49" charset="0"/>
              </a:rPr>
              <a:t>6</a:t>
            </a:r>
            <a:r>
              <a:rPr lang="en-CA" sz="2000" dirty="0" smtClean="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857250" lvl="2" indent="0">
              <a:buNone/>
            </a:pPr>
            <a:r>
              <a:rPr lang="en-CA" sz="1050" dirty="0" smtClean="0">
                <a:solidFill>
                  <a:prstClr val="black"/>
                </a:solidFill>
                <a:latin typeface="Consolas" panose="020B0609020204030204" pitchFamily="49" charset="0"/>
                <a:cs typeface="Consolas" panose="020B0609020204030204" pitchFamily="49" charset="0"/>
              </a:rPr>
              <a:t>7</a:t>
            </a:r>
            <a:r>
              <a:rPr lang="en-CA" sz="2000" dirty="0" smtClean="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p>
          <a:p>
            <a:pPr marL="857250" lvl="2" indent="0">
              <a:buNone/>
            </a:pPr>
            <a:endParaRPr lang="en-CA" dirty="0" smtClean="0">
              <a:latin typeface="Consolas" panose="020B0609020204030204" pitchFamily="49" charset="0"/>
              <a:cs typeface="Consolas" panose="020B0609020204030204" pitchFamily="49" charset="0"/>
            </a:endParaRPr>
          </a:p>
          <a:p>
            <a:pPr lvl="0"/>
            <a:r>
              <a:rPr lang="en-CA" dirty="0" smtClean="0">
                <a:solidFill>
                  <a:prstClr val="black"/>
                </a:solidFill>
              </a:rPr>
              <a:t>We call it with the argument 3</a:t>
            </a:r>
          </a:p>
          <a:p>
            <a:pPr lvl="1"/>
            <a:r>
              <a:rPr lang="en-CA" dirty="0" smtClean="0">
                <a:solidFill>
                  <a:prstClr val="black"/>
                </a:solidFill>
              </a:rPr>
              <a:t>First we call </a:t>
            </a:r>
            <a:r>
              <a:rPr lang="en-CA" dirty="0" err="1" smtClean="0">
                <a:solidFill>
                  <a:prstClr val="black"/>
                </a:solidFill>
              </a:rPr>
              <a:t>fibonacci</a:t>
            </a:r>
            <a:r>
              <a:rPr lang="en-CA" dirty="0" smtClean="0">
                <a:solidFill>
                  <a:prstClr val="black"/>
                </a:solidFill>
              </a:rPr>
              <a:t>( 2 ), so we must also put onto the stack 5:38</a:t>
            </a:r>
          </a:p>
          <a:p>
            <a:pPr lvl="2"/>
            <a:r>
              <a:rPr lang="en-CA" dirty="0" smtClean="0">
                <a:solidFill>
                  <a:prstClr val="black"/>
                </a:solidFill>
              </a:rPr>
              <a:t>When the function returns, it will execute the second call</a:t>
            </a:r>
            <a:endParaRPr lang="en-CA" dirty="0">
              <a:solidFill>
                <a:prstClr val="black"/>
              </a:solidFill>
            </a:endParaRPr>
          </a:p>
          <a:p>
            <a:pPr lvl="1"/>
            <a:r>
              <a:rPr lang="en-CA" dirty="0" smtClean="0">
                <a:solidFill>
                  <a:prstClr val="black"/>
                </a:solidFill>
              </a:rPr>
              <a:t>Next </a:t>
            </a:r>
            <a:r>
              <a:rPr lang="en-CA" dirty="0">
                <a:solidFill>
                  <a:prstClr val="black"/>
                </a:solidFill>
              </a:rPr>
              <a:t>we call </a:t>
            </a:r>
            <a:r>
              <a:rPr lang="en-CA" dirty="0" err="1">
                <a:solidFill>
                  <a:prstClr val="black"/>
                </a:solidFill>
              </a:rPr>
              <a:t>fibonacci</a:t>
            </a:r>
            <a:r>
              <a:rPr lang="en-CA" dirty="0">
                <a:solidFill>
                  <a:prstClr val="black"/>
                </a:solidFill>
              </a:rPr>
              <a:t>( </a:t>
            </a:r>
            <a:r>
              <a:rPr lang="en-CA" dirty="0" smtClean="0">
                <a:solidFill>
                  <a:prstClr val="black"/>
                </a:solidFill>
              </a:rPr>
              <a:t>1 </a:t>
            </a:r>
            <a:r>
              <a:rPr lang="en-CA" dirty="0">
                <a:solidFill>
                  <a:prstClr val="black"/>
                </a:solidFill>
              </a:rPr>
              <a:t>), so we must also put onto the stack 5:35</a:t>
            </a:r>
          </a:p>
          <a:p>
            <a:pPr lvl="2"/>
            <a:r>
              <a:rPr lang="en-CA" dirty="0" smtClean="0">
                <a:solidFill>
                  <a:prstClr val="black"/>
                </a:solidFill>
              </a:rPr>
              <a:t>When the function returns, it will execute the sum</a:t>
            </a:r>
            <a:endParaRPr lang="en-CA" dirty="0">
              <a:solidFill>
                <a:prstClr val="black"/>
              </a:solidFill>
            </a:endParaRPr>
          </a:p>
        </p:txBody>
      </p:sp>
    </p:spTree>
    <p:extLst>
      <p:ext uri="{BB962C8B-B14F-4D97-AF65-F5344CB8AC3E}">
        <p14:creationId xmlns:p14="http://schemas.microsoft.com/office/powerpoint/2010/main" val="1814190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to return?</a:t>
            </a:r>
            <a:endParaRPr lang="en-CA" dirty="0"/>
          </a:p>
        </p:txBody>
      </p:sp>
      <p:sp>
        <p:nvSpPr>
          <p:cNvPr id="3" name="Content Placeholder 2"/>
          <p:cNvSpPr>
            <a:spLocks noGrp="1"/>
          </p:cNvSpPr>
          <p:nvPr>
            <p:ph idx="1"/>
          </p:nvPr>
        </p:nvSpPr>
        <p:spPr/>
        <p:txBody>
          <a:bodyPr/>
          <a:lstStyle/>
          <a:p>
            <a:r>
              <a:rPr lang="en-CA" dirty="0" smtClean="0"/>
              <a:t>Suppose we have this function:</a:t>
            </a:r>
          </a:p>
          <a:p>
            <a:pPr marL="857250" lvl="2" indent="0">
              <a:buNone/>
            </a:pPr>
            <a:r>
              <a:rPr lang="en-CA" sz="1050" dirty="0">
                <a:solidFill>
                  <a:prstClr val="black"/>
                </a:solidFill>
                <a:latin typeface="Consolas" panose="020B0609020204030204" pitchFamily="49" charset="0"/>
                <a:cs typeface="Consolas" panose="020B0609020204030204" pitchFamily="49" charset="0"/>
              </a:rPr>
              <a:t>  </a:t>
            </a:r>
            <a:r>
              <a:rPr lang="en-CA" sz="800" dirty="0" smtClean="0">
                <a:solidFill>
                  <a:prstClr val="black"/>
                </a:solidFill>
                <a:latin typeface="Consolas" panose="020B0609020204030204" pitchFamily="49" charset="0"/>
                <a:cs typeface="Consolas" panose="020B0609020204030204" pitchFamily="49" charset="0"/>
              </a:rPr>
              <a:t>                  1 1 1 1 1 1 1 1 1 1 2 2 2 2 2 2 2 2 2 2 3 3 3 3 3 3 3 3 3 3 4 4 4 4 4 4 4 4 4 4 5 5 5 5 5 5 5 5 5 5  </a:t>
            </a:r>
            <a:endParaRPr lang="en-CA" sz="800" dirty="0">
              <a:solidFill>
                <a:prstClr val="black"/>
              </a:solidFill>
              <a:latin typeface="Consolas" panose="020B0609020204030204" pitchFamily="49" charset="0"/>
              <a:cs typeface="Consolas" panose="020B0609020204030204" pitchFamily="49" charset="0"/>
            </a:endParaRPr>
          </a:p>
          <a:p>
            <a:pPr marL="857250" lvl="2" indent="0">
              <a:spcBef>
                <a:spcPts val="0"/>
              </a:spcBef>
              <a:buNone/>
            </a:pPr>
            <a:r>
              <a:rPr lang="en-CA" sz="1050" dirty="0" smtClean="0">
                <a:latin typeface="Consolas" panose="020B0609020204030204" pitchFamily="49" charset="0"/>
                <a:cs typeface="Consolas" panose="020B0609020204030204" pitchFamily="49" charset="0"/>
              </a:rPr>
              <a:t>  </a:t>
            </a:r>
            <a:r>
              <a:rPr lang="en-CA" sz="800" dirty="0" smtClean="0">
                <a:latin typeface="Consolas" panose="020B0609020204030204" pitchFamily="49" charset="0"/>
                <a:cs typeface="Consolas" panose="020B0609020204030204" pitchFamily="49" charset="0"/>
              </a:rPr>
              <a:t>1 2 3 4 5 6 7 8 9 0 1 2 3 4 5 6 7 8 9 0 1 2 3 4 5 6 7 8 9 0 1 2 3 4 5 6 7 8 9 0 1 2 3 4 5 6 7 8 9 0 1 2 3 4 5 6 7 8 9</a:t>
            </a:r>
          </a:p>
          <a:p>
            <a:pPr marL="857250" lvl="2" indent="0">
              <a:buNone/>
            </a:pPr>
            <a:r>
              <a:rPr lang="en-CA" sz="1050" dirty="0" smtClean="0">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 unsigned long </a:t>
            </a:r>
            <a:r>
              <a:rPr lang="en-CA" dirty="0" err="1" smtClean="0">
                <a:latin typeface="Consolas" panose="020B0609020204030204" pitchFamily="49" charset="0"/>
                <a:cs typeface="Consolas" panose="020B0609020204030204" pitchFamily="49" charset="0"/>
              </a:rPr>
              <a:t>fibonacci</a:t>
            </a:r>
            <a:r>
              <a:rPr lang="en-CA" dirty="0" smtClean="0">
                <a:latin typeface="Consolas" panose="020B0609020204030204" pitchFamily="49" charset="0"/>
                <a:cs typeface="Consolas" panose="020B0609020204030204" pitchFamily="49" charset="0"/>
              </a:rPr>
              <a:t>( unsigned long n ) {</a:t>
            </a:r>
          </a:p>
          <a:p>
            <a:pPr marL="857250" lvl="2" indent="0">
              <a:buNone/>
            </a:pPr>
            <a:r>
              <a:rPr lang="en-CA" sz="1050" dirty="0" smtClean="0">
                <a:solidFill>
                  <a:prstClr val="black"/>
                </a:solidFill>
                <a:latin typeface="Consolas" panose="020B0609020204030204" pitchFamily="49" charset="0"/>
                <a:cs typeface="Consolas" panose="020B0609020204030204" pitchFamily="49" charset="0"/>
              </a:rPr>
              <a:t>2</a:t>
            </a:r>
            <a:r>
              <a:rPr lang="en-CA" sz="2000" dirty="0" smtClean="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if ( n &lt;= 1 ) {</a:t>
            </a:r>
          </a:p>
          <a:p>
            <a:pPr marL="857250" lvl="2" indent="0">
              <a:buNone/>
            </a:pPr>
            <a:r>
              <a:rPr lang="en-CA" sz="1050" dirty="0" smtClean="0">
                <a:solidFill>
                  <a:prstClr val="black"/>
                </a:solidFill>
                <a:latin typeface="Consolas" panose="020B0609020204030204" pitchFamily="49" charset="0"/>
                <a:cs typeface="Consolas" panose="020B0609020204030204" pitchFamily="49" charset="0"/>
              </a:rPr>
              <a:t>3</a:t>
            </a:r>
            <a:r>
              <a:rPr lang="en-CA" sz="2000" dirty="0" smtClean="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1;</a:t>
            </a:r>
          </a:p>
          <a:p>
            <a:pPr marL="857250" lvl="2" indent="0">
              <a:buNone/>
            </a:pPr>
            <a:r>
              <a:rPr lang="en-CA" sz="1050" dirty="0" smtClean="0">
                <a:solidFill>
                  <a:prstClr val="black"/>
                </a:solidFill>
                <a:latin typeface="Consolas" panose="020B0609020204030204" pitchFamily="49" charset="0"/>
                <a:cs typeface="Consolas" panose="020B0609020204030204" pitchFamily="49" charset="0"/>
              </a:rPr>
              <a:t>4</a:t>
            </a:r>
            <a:r>
              <a:rPr lang="en-CA" sz="2000" dirty="0" smtClean="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else {</a:t>
            </a:r>
          </a:p>
          <a:p>
            <a:pPr marL="857250" lvl="2" indent="0">
              <a:buNone/>
            </a:pPr>
            <a:r>
              <a:rPr lang="en-CA" sz="1050" dirty="0" smtClean="0">
                <a:solidFill>
                  <a:prstClr val="black"/>
                </a:solidFill>
                <a:latin typeface="Consolas" panose="020B0609020204030204" pitchFamily="49" charset="0"/>
                <a:cs typeface="Consolas" panose="020B0609020204030204" pitchFamily="49" charset="0"/>
              </a:rPr>
              <a:t>5</a:t>
            </a:r>
            <a:r>
              <a:rPr lang="en-CA" sz="2000" dirty="0" smtClean="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a:t>
            </a:r>
            <a:r>
              <a:rPr lang="en-CA" dirty="0" err="1" smtClean="0">
                <a:latin typeface="Consolas" panose="020B0609020204030204" pitchFamily="49" charset="0"/>
                <a:cs typeface="Consolas" panose="020B0609020204030204" pitchFamily="49" charset="0"/>
              </a:rPr>
              <a:t>fibonacci</a:t>
            </a:r>
            <a:r>
              <a:rPr lang="en-CA" dirty="0" smtClean="0">
                <a:latin typeface="Consolas" panose="020B0609020204030204" pitchFamily="49" charset="0"/>
                <a:cs typeface="Consolas" panose="020B0609020204030204" pitchFamily="49" charset="0"/>
              </a:rPr>
              <a:t>( n - 1 ) + </a:t>
            </a:r>
            <a:r>
              <a:rPr lang="en-CA" dirty="0" err="1" smtClean="0">
                <a:latin typeface="Consolas" panose="020B0609020204030204" pitchFamily="49" charset="0"/>
                <a:cs typeface="Consolas" panose="020B0609020204030204" pitchFamily="49" charset="0"/>
              </a:rPr>
              <a:t>fibonnacci</a:t>
            </a:r>
            <a:r>
              <a:rPr lang="en-CA" dirty="0" smtClean="0">
                <a:latin typeface="Consolas" panose="020B0609020204030204" pitchFamily="49" charset="0"/>
                <a:cs typeface="Consolas" panose="020B0609020204030204" pitchFamily="49" charset="0"/>
              </a:rPr>
              <a:t>( n - 2 );</a:t>
            </a:r>
          </a:p>
          <a:p>
            <a:pPr marL="857250" lvl="2" indent="0">
              <a:buNone/>
            </a:pPr>
            <a:r>
              <a:rPr lang="en-CA" sz="1050" dirty="0" smtClean="0">
                <a:solidFill>
                  <a:prstClr val="black"/>
                </a:solidFill>
                <a:latin typeface="Consolas" panose="020B0609020204030204" pitchFamily="49" charset="0"/>
                <a:cs typeface="Consolas" panose="020B0609020204030204" pitchFamily="49" charset="0"/>
              </a:rPr>
              <a:t>6</a:t>
            </a:r>
            <a:r>
              <a:rPr lang="en-CA" sz="2000" dirty="0" smtClean="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857250" lvl="2" indent="0">
              <a:buNone/>
            </a:pPr>
            <a:r>
              <a:rPr lang="en-CA" sz="1050" dirty="0" smtClean="0">
                <a:solidFill>
                  <a:prstClr val="black"/>
                </a:solidFill>
                <a:latin typeface="Consolas" panose="020B0609020204030204" pitchFamily="49" charset="0"/>
                <a:cs typeface="Consolas" panose="020B0609020204030204" pitchFamily="49" charset="0"/>
              </a:rPr>
              <a:t>7</a:t>
            </a:r>
            <a:r>
              <a:rPr lang="en-CA" sz="2000" dirty="0" smtClean="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p>
          <a:p>
            <a:pPr marL="857250" lvl="2" indent="0">
              <a:buNone/>
            </a:pPr>
            <a:endParaRPr lang="en-CA" dirty="0" smtClean="0">
              <a:latin typeface="Consolas" panose="020B0609020204030204" pitchFamily="49" charset="0"/>
              <a:cs typeface="Consolas" panose="020B0609020204030204" pitchFamily="49" charset="0"/>
            </a:endParaRPr>
          </a:p>
        </p:txBody>
      </p:sp>
      <p:sp>
        <p:nvSpPr>
          <p:cNvPr id="4" name="Rectangle 3"/>
          <p:cNvSpPr/>
          <p:nvPr/>
        </p:nvSpPr>
        <p:spPr>
          <a:xfrm rot="21424640">
            <a:off x="1217149" y="4961512"/>
            <a:ext cx="6480775" cy="1323439"/>
          </a:xfrm>
          <a:prstGeom prst="rect">
            <a:avLst/>
          </a:prstGeom>
          <a:solidFill>
            <a:schemeClr val="bg1"/>
          </a:solidFill>
        </p:spPr>
        <p:txBody>
          <a:bodyPr wrap="square">
            <a:spAutoFit/>
          </a:bodyPr>
          <a:lstStyle/>
          <a:p>
            <a:r>
              <a:rPr lang="en-CA" sz="2000" b="1" dirty="0">
                <a:solidFill>
                  <a:srgbClr val="FF0000"/>
                </a:solidFill>
                <a:latin typeface="Georgia" panose="02040502050405020303" pitchFamily="18" charset="0"/>
              </a:rPr>
              <a:t>Note: this really isn’t what happens, but it is a reasonable </a:t>
            </a:r>
            <a:r>
              <a:rPr lang="en-CA" sz="2000" b="1" dirty="0" smtClean="0">
                <a:solidFill>
                  <a:srgbClr val="FF0000"/>
                </a:solidFill>
                <a:latin typeface="Georgia" panose="02040502050405020303" pitchFamily="18" charset="0"/>
              </a:rPr>
              <a:t>good first approximation</a:t>
            </a:r>
          </a:p>
          <a:p>
            <a:r>
              <a:rPr lang="en-CA" sz="2000" b="1" dirty="0">
                <a:solidFill>
                  <a:srgbClr val="FF0000"/>
                </a:solidFill>
                <a:latin typeface="Georgia" panose="02040502050405020303" pitchFamily="18" charset="0"/>
              </a:rPr>
              <a:t>     – </a:t>
            </a:r>
            <a:r>
              <a:rPr lang="en-CA" sz="2000" b="1" dirty="0" smtClean="0">
                <a:solidFill>
                  <a:srgbClr val="FF0000"/>
                </a:solidFill>
                <a:latin typeface="Georgia" panose="02040502050405020303" pitchFamily="18" charset="0"/>
              </a:rPr>
              <a:t>yes, information is put onto the stack</a:t>
            </a:r>
            <a:endParaRPr lang="en-CA" sz="2000" b="1" dirty="0">
              <a:solidFill>
                <a:srgbClr val="FF0000"/>
              </a:solidFill>
              <a:latin typeface="Georgia" panose="02040502050405020303" pitchFamily="18" charset="0"/>
            </a:endParaRPr>
          </a:p>
          <a:p>
            <a:r>
              <a:rPr lang="en-CA" sz="2000" b="1" dirty="0" smtClean="0">
                <a:solidFill>
                  <a:srgbClr val="FF0000"/>
                </a:solidFill>
                <a:latin typeface="Georgia" panose="02040502050405020303" pitchFamily="18" charset="0"/>
              </a:rPr>
              <a:t>     – more in your course on digital computers</a:t>
            </a:r>
            <a:endParaRPr lang="en-CA" sz="2000" b="1" dirty="0">
              <a:solidFill>
                <a:srgbClr val="FF0000"/>
              </a:solidFill>
              <a:latin typeface="Georgia" panose="02040502050405020303" pitchFamily="18" charset="0"/>
            </a:endParaRPr>
          </a:p>
        </p:txBody>
      </p:sp>
    </p:spTree>
    <p:extLst>
      <p:ext uri="{BB962C8B-B14F-4D97-AF65-F5344CB8AC3E}">
        <p14:creationId xmlns:p14="http://schemas.microsoft.com/office/powerpoint/2010/main" val="3549721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how the call stack supports function calls</a:t>
            </a:r>
          </a:p>
          <a:p>
            <a:pPr lvl="2"/>
            <a:r>
              <a:rPr lang="en-CA" dirty="0" smtClean="0"/>
              <a:t>Parameters and local variables are grouped here</a:t>
            </a:r>
          </a:p>
          <a:p>
            <a:pPr lvl="1"/>
            <a:r>
              <a:rPr lang="en-CA" dirty="0" smtClean="0"/>
              <a:t>Intuitively understand how the call stack is used</a:t>
            </a:r>
          </a:p>
          <a:p>
            <a:pPr lvl="1"/>
            <a:r>
              <a:rPr lang="en-CA" dirty="0" smtClean="0"/>
              <a:t>Know that parameters as well as local variables can be assigned to</a:t>
            </a:r>
          </a:p>
          <a:p>
            <a:pPr lvl="1"/>
            <a:r>
              <a:rPr lang="en-CA" dirty="0" smtClean="0"/>
              <a:t>Understand how mathematics can be used to solve problems</a:t>
            </a:r>
          </a:p>
          <a:p>
            <a:pPr lvl="1"/>
            <a:r>
              <a:rPr lang="en-CA" dirty="0" smtClean="0"/>
              <a:t>Understand the concept of recursion</a:t>
            </a:r>
          </a:p>
          <a:p>
            <a:pPr lvl="1"/>
            <a:r>
              <a:rPr lang="en-CA" dirty="0" smtClean="0"/>
              <a:t>Intuitively understand how the call stack is used to support recursion</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a:t>
            </a:r>
            <a:r>
              <a:rPr lang="en-CA" sz="1800" dirty="0" err="1" smtClean="0"/>
              <a:t>McConkey</a:t>
            </a:r>
            <a:r>
              <a:rPr lang="en-CA" sz="1800" dirty="0" smtClean="0"/>
              <a:t> </a:t>
            </a:r>
            <a:r>
              <a:rPr lang="en-CA" sz="1800" smtClean="0"/>
              <a:t>and Charlie Liu.</a:t>
            </a:r>
            <a:endParaRPr lang="en-CA" sz="1800" dirty="0" smtClean="0"/>
          </a:p>
        </p:txBody>
      </p:sp>
    </p:spTree>
    <p:extLst>
      <p:ext uri="{BB962C8B-B14F-4D97-AF65-F5344CB8AC3E}">
        <p14:creationId xmlns:p14="http://schemas.microsoft.com/office/powerpoint/2010/main" val="3668347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a:xfrm>
            <a:off x="457200" y="1340768"/>
            <a:ext cx="7355160" cy="4525963"/>
          </a:xfrm>
        </p:spPr>
        <p:txBody>
          <a:bodyPr>
            <a:noAutofit/>
          </a:bodyPr>
          <a:lstStyle/>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smtClean="0">
                <a:latin typeface="Consolas" panose="020B0609020204030204" pitchFamily="49" charset="0"/>
                <a:cs typeface="Consolas" panose="020B0609020204030204" pitchFamily="49" charset="0"/>
              </a:rPr>
              <a:t>    // Four local variables</a:t>
            </a:r>
          </a:p>
          <a:p>
            <a:pPr marL="800100" lvl="2" indent="0">
              <a:buNone/>
            </a:pPr>
            <a:r>
              <a:rPr lang="en-CA" dirty="0" smtClean="0">
                <a:latin typeface="Consolas" panose="020B0609020204030204" pitchFamily="49" charset="0"/>
                <a:cs typeface="Consolas" panose="020B0609020204030204" pitchFamily="49" charset="0"/>
              </a:rPr>
              <a:t>    int a{7};</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b{3};</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int c{};</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bool d{false};</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c = f( a, b );</a:t>
            </a:r>
          </a:p>
          <a:p>
            <a:pPr marL="800100" lvl="2" indent="0">
              <a:buNone/>
            </a:pPr>
            <a:r>
              <a:rPr lang="en-CA" dirty="0" smtClean="0">
                <a:latin typeface="Consolas" panose="020B0609020204030204" pitchFamily="49" charset="0"/>
                <a:cs typeface="Consolas" panose="020B0609020204030204" pitchFamily="49" charset="0"/>
              </a:rPr>
              <a:t>    d = ( c == 0 );</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if ( d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b = g( a + c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else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 = g( b + c );</a:t>
            </a:r>
          </a:p>
          <a:p>
            <a:pPr marL="800100" lvl="2" indent="0">
              <a:buNone/>
            </a:pPr>
            <a:r>
              <a:rPr lang="en-CA" dirty="0" smtClean="0">
                <a:latin typeface="Consolas" panose="020B0609020204030204" pitchFamily="49" charset="0"/>
                <a:cs typeface="Consolas" panose="020B0609020204030204" pitchFamily="49" charset="0"/>
              </a:rPr>
              <a:t>    }</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std::cout &lt;&lt; a &lt;&lt; "," &lt;&lt; b &lt;&lt; "," &lt;&lt; d &lt;&lt; std::endl;</a:t>
            </a:r>
          </a:p>
          <a:p>
            <a:pPr marL="80010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
        <p:nvSpPr>
          <p:cNvPr id="4" name="Content Placeholder 2"/>
          <p:cNvSpPr txBox="1">
            <a:spLocks/>
          </p:cNvSpPr>
          <p:nvPr/>
        </p:nvSpPr>
        <p:spPr bwMode="auto">
          <a:xfrm>
            <a:off x="5137720" y="1124744"/>
            <a:ext cx="3826768"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CA" sz="1600" dirty="0" smtClean="0">
                <a:latin typeface="Consolas" panose="020B0609020204030204" pitchFamily="49" charset="0"/>
                <a:cs typeface="Consolas" panose="020B0609020204030204" pitchFamily="49" charset="0"/>
              </a:rPr>
              <a:t>int f( int m, int n ) {</a:t>
            </a:r>
          </a:p>
          <a:p>
            <a:pPr marL="0" indent="0">
              <a:buFont typeface="Arial" panose="020B0604020202020204" pitchFamily="34" charset="0"/>
              <a:buNone/>
            </a:pPr>
            <a:r>
              <a:rPr lang="en-CA" sz="1600" dirty="0" smtClean="0">
                <a:latin typeface="Consolas" panose="020B0609020204030204" pitchFamily="49" charset="0"/>
                <a:cs typeface="Consolas" panose="020B0609020204030204" pitchFamily="49" charset="0"/>
              </a:rPr>
              <a:t>    // Three local variables...</a:t>
            </a:r>
          </a:p>
          <a:p>
            <a:pPr marL="0" indent="0">
              <a:buFont typeface="Arial" panose="020B0604020202020204" pitchFamily="34" charset="0"/>
              <a:buNone/>
            </a:pPr>
            <a:r>
              <a:rPr lang="en-CA" sz="1600" dirty="0" smtClean="0">
                <a:latin typeface="Consolas" panose="020B0609020204030204" pitchFamily="49" charset="0"/>
                <a:cs typeface="Consolas" panose="020B0609020204030204" pitchFamily="49" charset="0"/>
              </a:rPr>
              <a:t>    int a{0};</a:t>
            </a:r>
          </a:p>
          <a:p>
            <a:pPr marL="0" indent="0">
              <a:buFont typeface="Arial" panose="020B0604020202020204" pitchFamily="34" charse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int b{0};</a:t>
            </a:r>
          </a:p>
          <a:p>
            <a:pPr marL="0" indent="0">
              <a:buFont typeface="Arial" panose="020B0604020202020204" pitchFamily="34" charse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double target{0.0};</a:t>
            </a:r>
          </a:p>
          <a:p>
            <a:pPr marL="0" indent="0">
              <a:buFont typeface="Arial" panose="020B0604020202020204" pitchFamily="34" charse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Do something...</a:t>
            </a:r>
          </a:p>
          <a:p>
            <a:pPr marL="0" indent="0">
              <a:buFont typeface="Arial" panose="020B0604020202020204" pitchFamily="34" charse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g( m - 1 )*n + 1;</a:t>
            </a:r>
          </a:p>
          <a:p>
            <a:pPr marL="0" indent="0">
              <a:buFont typeface="Arial" panose="020B0604020202020204" pitchFamily="34" charset="0"/>
              <a:buNone/>
            </a:pPr>
            <a:r>
              <a:rPr lang="en-CA" sz="1600" dirty="0" smtClean="0">
                <a:latin typeface="Consolas" panose="020B0609020204030204" pitchFamily="49" charset="0"/>
                <a:cs typeface="Consolas" panose="020B0609020204030204" pitchFamily="49" charset="0"/>
              </a:rPr>
              <a:t>}</a:t>
            </a:r>
          </a:p>
          <a:p>
            <a:pPr marL="0" indent="0">
              <a:buFont typeface="Arial" panose="020B0604020202020204" pitchFamily="34" charset="0"/>
              <a:buNone/>
            </a:pPr>
            <a:endParaRPr lang="en-CA" sz="1600" dirty="0">
              <a:latin typeface="Consolas" panose="020B0609020204030204" pitchFamily="49" charset="0"/>
              <a:cs typeface="Consolas" panose="020B0609020204030204" pitchFamily="49" charset="0"/>
            </a:endParaRPr>
          </a:p>
          <a:p>
            <a:pPr marL="0" indent="0">
              <a:buFont typeface="Arial" panose="020B0604020202020204" pitchFamily="34" charset="0"/>
              <a:buNone/>
            </a:pPr>
            <a:r>
              <a:rPr lang="en-CA" sz="1600" dirty="0" smtClean="0">
                <a:latin typeface="Consolas" panose="020B0609020204030204" pitchFamily="49" charset="0"/>
                <a:cs typeface="Consolas" panose="020B0609020204030204" pitchFamily="49" charset="0"/>
              </a:rPr>
              <a:t>int g( int m ) {</a:t>
            </a:r>
          </a:p>
          <a:p>
            <a:pPr marL="0" indent="0">
              <a:buFont typeface="Arial" panose="020B0604020202020204" pitchFamily="34" charse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Two local variables</a:t>
            </a:r>
          </a:p>
          <a:p>
            <a:pPr marL="0" indent="0">
              <a:buFont typeface="Arial" panose="020B0604020202020204" pitchFamily="34" charse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double x{1.2};</a:t>
            </a:r>
          </a:p>
          <a:p>
            <a:pPr marL="0" indent="0">
              <a:buFont typeface="Arial" panose="020B0604020202020204" pitchFamily="34" charse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unsigned int n{0};</a:t>
            </a:r>
          </a:p>
          <a:p>
            <a:pPr marL="0" indent="0">
              <a:buFont typeface="Arial" panose="020B0604020202020204" pitchFamily="34" charse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Do something...</a:t>
            </a:r>
          </a:p>
          <a:p>
            <a:pPr marL="0" indent="0">
              <a:buFont typeface="Arial" panose="020B0604020202020204" pitchFamily="34" charse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2*m + 1;</a:t>
            </a:r>
          </a:p>
          <a:p>
            <a:pPr marL="0" indent="0">
              <a:buFont typeface="Arial" panose="020B0604020202020204" pitchFamily="34" charset="0"/>
              <a:buNone/>
            </a:pPr>
            <a:r>
              <a:rPr lang="en-CA"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994712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smtClean="0"/>
              <a:t>We start in </a:t>
            </a:r>
            <a:r>
              <a:rPr lang="en-CA" dirty="0" smtClean="0">
                <a:solidFill>
                  <a:srgbClr val="FF0000"/>
                </a:solidFill>
                <a:latin typeface="Consolas" panose="020B0609020204030204" pitchFamily="49" charset="0"/>
                <a:cs typeface="Consolas" panose="020B0609020204030204" pitchFamily="49" charset="0"/>
              </a:rPr>
              <a:t>int main()</a:t>
            </a:r>
          </a:p>
          <a:p>
            <a:pPr lvl="1"/>
            <a:r>
              <a:rPr lang="en-CA" dirty="0" smtClean="0"/>
              <a:t>The memory for all four local variables in main is on the stack</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4537" y="3933056"/>
            <a:ext cx="4608585"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352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smtClean="0"/>
              <a:t>The function </a:t>
            </a:r>
            <a:r>
              <a:rPr lang="en-CA" dirty="0" smtClean="0">
                <a:solidFill>
                  <a:srgbClr val="FF0000"/>
                </a:solidFill>
                <a:latin typeface="Consolas" panose="020B0609020204030204" pitchFamily="49" charset="0"/>
                <a:cs typeface="Consolas" panose="020B0609020204030204" pitchFamily="49" charset="0"/>
              </a:rPr>
              <a:t>int main()</a:t>
            </a:r>
            <a:r>
              <a:rPr lang="en-CA" dirty="0" smtClean="0">
                <a:solidFill>
                  <a:srgbClr val="FF0000"/>
                </a:solidFill>
              </a:rPr>
              <a:t> </a:t>
            </a:r>
            <a:r>
              <a:rPr lang="en-CA" dirty="0" smtClean="0"/>
              <a:t>calls </a:t>
            </a:r>
            <a:r>
              <a:rPr lang="en-CA" dirty="0" smtClean="0">
                <a:solidFill>
                  <a:srgbClr val="0070C0"/>
                </a:solidFill>
                <a:latin typeface="Consolas" panose="020B0609020204030204" pitchFamily="49" charset="0"/>
                <a:cs typeface="Consolas" panose="020B0609020204030204" pitchFamily="49" charset="0"/>
              </a:rPr>
              <a:t>int f(…)</a:t>
            </a:r>
          </a:p>
          <a:p>
            <a:pPr lvl="1"/>
            <a:r>
              <a:rPr lang="en-CA" dirty="0" smtClean="0"/>
              <a:t>The two arguments are put onto the stack</a:t>
            </a:r>
          </a:p>
          <a:p>
            <a:pPr lvl="1"/>
            <a:r>
              <a:rPr lang="en-CA" dirty="0" smtClean="0"/>
              <a:t>These are now the parameters </a:t>
            </a:r>
            <a:r>
              <a:rPr lang="en-CA" dirty="0" smtClean="0">
                <a:latin typeface="Consolas" panose="020B0609020204030204" pitchFamily="49" charset="0"/>
                <a:cs typeface="Consolas" panose="020B0609020204030204" pitchFamily="49" charset="0"/>
              </a:rPr>
              <a:t>'m'</a:t>
            </a:r>
            <a:r>
              <a:rPr lang="en-CA" dirty="0" smtClean="0"/>
              <a:t> and </a:t>
            </a:r>
            <a:r>
              <a:rPr lang="en-CA" dirty="0" smtClean="0">
                <a:latin typeface="Consolas" panose="020B0609020204030204" pitchFamily="49" charset="0"/>
                <a:cs typeface="Consolas" panose="020B0609020204030204" pitchFamily="49" charset="0"/>
              </a:rPr>
              <a:t>'n'</a:t>
            </a:r>
            <a:r>
              <a:rPr lang="en-CA" dirty="0" smtClean="0"/>
              <a:t> for </a:t>
            </a:r>
            <a:r>
              <a:rPr lang="en-CA" dirty="0" smtClean="0">
                <a:solidFill>
                  <a:srgbClr val="0070C0"/>
                </a:solidFill>
                <a:latin typeface="Consolas" panose="020B0609020204030204" pitchFamily="49" charset="0"/>
                <a:cs typeface="Consolas" panose="020B0609020204030204" pitchFamily="49" charset="0"/>
              </a:rPr>
              <a:t>int f(…)</a:t>
            </a:r>
            <a:endParaRPr lang="en-CA" dirty="0">
              <a:solidFill>
                <a:srgbClr val="0070C0"/>
              </a:solidFill>
              <a:latin typeface="Consolas" panose="020B0609020204030204" pitchFamily="49" charset="0"/>
              <a:cs typeface="Consolas" panose="020B0609020204030204" pitchFamily="49" charset="0"/>
            </a:endParaRPr>
          </a:p>
        </p:txBody>
      </p:sp>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4537" y="3933056"/>
            <a:ext cx="4608585"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77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smtClean="0"/>
              <a:t>The memory for the three local variables for </a:t>
            </a:r>
            <a:r>
              <a:rPr lang="en-CA" dirty="0" smtClean="0">
                <a:solidFill>
                  <a:srgbClr val="0070C0"/>
                </a:solidFill>
                <a:latin typeface="Consolas" panose="020B0609020204030204" pitchFamily="49" charset="0"/>
                <a:cs typeface="Consolas" panose="020B0609020204030204" pitchFamily="49" charset="0"/>
              </a:rPr>
              <a:t>int f(…)</a:t>
            </a:r>
            <a:r>
              <a:rPr lang="en-CA" dirty="0" smtClean="0">
                <a:solidFill>
                  <a:srgbClr val="0070C0"/>
                </a:solidFill>
              </a:rPr>
              <a:t> </a:t>
            </a:r>
            <a:r>
              <a:rPr lang="en-CA" dirty="0" smtClean="0"/>
              <a:t>now appears on top of the parameters</a:t>
            </a:r>
            <a:endParaRPr lang="en-CA" dirty="0"/>
          </a:p>
        </p:txBody>
      </p:sp>
      <p:pic>
        <p:nvPicPr>
          <p:cNvPr id="4"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4537" y="3933056"/>
            <a:ext cx="4608585"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644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a:t>The function </a:t>
            </a:r>
            <a:r>
              <a:rPr lang="en-CA" dirty="0">
                <a:solidFill>
                  <a:srgbClr val="0070C0"/>
                </a:solidFill>
                <a:latin typeface="Consolas" panose="020B0609020204030204" pitchFamily="49" charset="0"/>
                <a:cs typeface="Consolas" panose="020B0609020204030204" pitchFamily="49" charset="0"/>
              </a:rPr>
              <a:t>int </a:t>
            </a:r>
            <a:r>
              <a:rPr lang="en-CA" dirty="0" smtClean="0">
                <a:solidFill>
                  <a:srgbClr val="0070C0"/>
                </a:solidFill>
                <a:latin typeface="Consolas" panose="020B0609020204030204" pitchFamily="49" charset="0"/>
                <a:cs typeface="Consolas" panose="020B0609020204030204" pitchFamily="49" charset="0"/>
              </a:rPr>
              <a:t>f(…)</a:t>
            </a:r>
            <a:r>
              <a:rPr lang="en-CA" dirty="0" smtClean="0">
                <a:solidFill>
                  <a:srgbClr val="0070C0"/>
                </a:solidFill>
              </a:rPr>
              <a:t> </a:t>
            </a:r>
            <a:r>
              <a:rPr lang="en-CA" dirty="0"/>
              <a:t>calls </a:t>
            </a:r>
            <a:r>
              <a:rPr lang="en-CA" dirty="0">
                <a:solidFill>
                  <a:srgbClr val="00B050"/>
                </a:solidFill>
                <a:latin typeface="Consolas" panose="020B0609020204030204" pitchFamily="49" charset="0"/>
                <a:cs typeface="Consolas" panose="020B0609020204030204" pitchFamily="49" charset="0"/>
              </a:rPr>
              <a:t>int </a:t>
            </a:r>
            <a:r>
              <a:rPr lang="en-CA" dirty="0" smtClean="0">
                <a:solidFill>
                  <a:srgbClr val="00B050"/>
                </a:solidFill>
                <a:latin typeface="Consolas" panose="020B0609020204030204" pitchFamily="49" charset="0"/>
                <a:cs typeface="Consolas" panose="020B0609020204030204" pitchFamily="49" charset="0"/>
              </a:rPr>
              <a:t>g(…)</a:t>
            </a:r>
            <a:endParaRPr lang="en-CA" dirty="0">
              <a:solidFill>
                <a:srgbClr val="00B050"/>
              </a:solidFill>
              <a:latin typeface="Consolas" panose="020B0609020204030204" pitchFamily="49" charset="0"/>
              <a:cs typeface="Consolas" panose="020B0609020204030204" pitchFamily="49" charset="0"/>
            </a:endParaRPr>
          </a:p>
          <a:p>
            <a:pPr lvl="1"/>
            <a:r>
              <a:rPr lang="en-CA" dirty="0"/>
              <a:t>The </a:t>
            </a:r>
            <a:r>
              <a:rPr lang="en-CA" dirty="0" smtClean="0"/>
              <a:t>one argument is </a:t>
            </a:r>
            <a:r>
              <a:rPr lang="en-CA" dirty="0"/>
              <a:t>put onto the stack</a:t>
            </a:r>
          </a:p>
          <a:p>
            <a:pPr lvl="1"/>
            <a:r>
              <a:rPr lang="en-CA" dirty="0" smtClean="0"/>
              <a:t>This is </a:t>
            </a:r>
            <a:r>
              <a:rPr lang="en-CA" dirty="0"/>
              <a:t>now the </a:t>
            </a:r>
            <a:r>
              <a:rPr lang="en-CA" dirty="0" smtClean="0"/>
              <a:t>parameter </a:t>
            </a:r>
            <a:r>
              <a:rPr lang="en-CA" dirty="0" smtClean="0">
                <a:latin typeface="Consolas" panose="020B0609020204030204" pitchFamily="49" charset="0"/>
                <a:cs typeface="Consolas" panose="020B0609020204030204" pitchFamily="49" charset="0"/>
              </a:rPr>
              <a:t>'m'</a:t>
            </a:r>
            <a:r>
              <a:rPr lang="en-CA" dirty="0" smtClean="0"/>
              <a:t> for </a:t>
            </a:r>
            <a:r>
              <a:rPr lang="en-CA" dirty="0">
                <a:solidFill>
                  <a:srgbClr val="00B050"/>
                </a:solidFill>
                <a:latin typeface="Consolas" panose="020B0609020204030204" pitchFamily="49" charset="0"/>
                <a:cs typeface="Consolas" panose="020B0609020204030204" pitchFamily="49" charset="0"/>
              </a:rPr>
              <a:t>int </a:t>
            </a:r>
            <a:r>
              <a:rPr lang="en-CA" dirty="0" smtClean="0">
                <a:solidFill>
                  <a:srgbClr val="00B050"/>
                </a:solidFill>
                <a:latin typeface="Consolas" panose="020B0609020204030204" pitchFamily="49" charset="0"/>
                <a:cs typeface="Consolas" panose="020B0609020204030204" pitchFamily="49" charset="0"/>
              </a:rPr>
              <a:t>g(…)</a:t>
            </a:r>
            <a:endParaRPr lang="en-CA" dirty="0">
              <a:solidFill>
                <a:srgbClr val="00B050"/>
              </a:solidFill>
              <a:latin typeface="Consolas" panose="020B0609020204030204" pitchFamily="49" charset="0"/>
              <a:cs typeface="Consolas" panose="020B0609020204030204" pitchFamily="49" charset="0"/>
            </a:endParaRPr>
          </a:p>
          <a:p>
            <a:endParaRPr lang="en-CA" dirty="0"/>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4537" y="3933056"/>
            <a:ext cx="4608585" cy="287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93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78506</TotalTime>
  <Words>2966</Words>
  <Application>Microsoft Office PowerPoint</Application>
  <PresentationFormat>On-screen Show (4:3)</PresentationFormat>
  <Paragraphs>475</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ＭＳ Ｐゴシック</vt:lpstr>
      <vt:lpstr>Arial</vt:lpstr>
      <vt:lpstr>Calibri</vt:lpstr>
      <vt:lpstr>Consolas</vt:lpstr>
      <vt:lpstr>Constantia</vt:lpstr>
      <vt:lpstr>Georgia</vt:lpstr>
      <vt:lpstr>Times New Roman</vt:lpstr>
      <vt:lpstr>Custom Design</vt:lpstr>
      <vt:lpstr>The call stack</vt:lpstr>
      <vt:lpstr>Outline</vt:lpstr>
      <vt:lpstr>Where are local variables stored?</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The call stack</vt:lpstr>
      <vt:lpstr>Thought experiment revisited</vt:lpstr>
      <vt:lpstr>Assigning to parameters?</vt:lpstr>
      <vt:lpstr>Assigning to parameters?</vt:lpstr>
      <vt:lpstr>Recursive function calls</vt:lpstr>
      <vt:lpstr>Recursion and the call stack</vt:lpstr>
      <vt:lpstr>Recursion and the call stack</vt:lpstr>
      <vt:lpstr>Recursion and the call stack</vt:lpstr>
      <vt:lpstr>Recursion and the call stack</vt:lpstr>
      <vt:lpstr>Recursion and the call stack</vt:lpstr>
      <vt:lpstr>Recursion and the call stack</vt:lpstr>
      <vt:lpstr>Recursion and the call stack</vt:lpstr>
      <vt:lpstr>Recursion and the call stack</vt:lpstr>
      <vt:lpstr>Recursion and the call stack</vt:lpstr>
      <vt:lpstr>Recursion and the call stack</vt:lpstr>
      <vt:lpstr>Recursion and the call stack</vt:lpstr>
      <vt:lpstr>Recursion and the call stack</vt:lpstr>
      <vt:lpstr>Recursion and the call stack</vt:lpstr>
      <vt:lpstr>Recursion and the call stack</vt:lpstr>
      <vt:lpstr>Recursion and the call stack</vt:lpstr>
      <vt:lpstr>Where to return?</vt:lpstr>
      <vt:lpstr>Where to return?</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1494</cp:revision>
  <dcterms:created xsi:type="dcterms:W3CDTF">2009-09-11T23:00:44Z</dcterms:created>
  <dcterms:modified xsi:type="dcterms:W3CDTF">2019-09-20T22:22:46Z</dcterms:modified>
</cp:coreProperties>
</file>